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93455" r:id="rId4"/>
  </p:sldMasterIdLst>
  <p:notesMasterIdLst>
    <p:notesMasterId r:id="rId14"/>
  </p:notesMasterIdLst>
  <p:handoutMasterIdLst>
    <p:handoutMasterId r:id="rId15"/>
  </p:handoutMasterIdLst>
  <p:sldIdLst>
    <p:sldId id="314" r:id="rId5"/>
    <p:sldId id="317" r:id="rId6"/>
    <p:sldId id="323" r:id="rId7"/>
    <p:sldId id="324" r:id="rId8"/>
    <p:sldId id="325" r:id="rId9"/>
    <p:sldId id="326" r:id="rId10"/>
    <p:sldId id="327" r:id="rId11"/>
    <p:sldId id="328" r:id="rId12"/>
    <p:sldId id="329" r:id="rId13"/>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85">
          <p15:clr>
            <a:srgbClr val="A4A3A4"/>
          </p15:clr>
        </p15:guide>
        <p15:guide id="2" pos="392">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69696"/>
    <a:srgbClr val="9E9A95"/>
    <a:srgbClr val="382E25"/>
    <a:srgbClr val="C17945"/>
    <a:srgbClr val="31526A"/>
    <a:srgbClr val="690304"/>
    <a:srgbClr val="252626"/>
    <a:srgbClr val="A6A6A6"/>
    <a:srgbClr val="C6BFBB"/>
    <a:srgbClr val="EDEBEB"/>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25" autoAdjust="0"/>
    <p:restoredTop sz="94674" autoAdjust="0"/>
  </p:normalViewPr>
  <p:slideViewPr>
    <p:cSldViewPr snapToGrid="0" snapToObjects="1">
      <p:cViewPr varScale="1">
        <p:scale>
          <a:sx n="95" d="100"/>
          <a:sy n="95" d="100"/>
        </p:scale>
        <p:origin x="606" y="66"/>
      </p:cViewPr>
      <p:guideLst>
        <p:guide orient="horz" pos="3185"/>
        <p:guide pos="392"/>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49" d="100"/>
        <a:sy n="149" d="100"/>
      </p:scale>
      <p:origin x="0" y="0"/>
    </p:cViewPr>
  </p:sorterViewPr>
  <p:notesViewPr>
    <p:cSldViewPr snapToGrid="0" snapToObjects="1">
      <p:cViewPr varScale="1">
        <p:scale>
          <a:sx n="132" d="100"/>
          <a:sy n="132" d="100"/>
        </p:scale>
        <p:origin x="-5920" y="-12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C87859BD-4604-2843-976C-9F2DEE3C79DB}" type="datetimeFigureOut">
              <a:rPr lang="en-US" smtClean="0"/>
              <a:t>5/6/2021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CEB64456-6A4C-DF40-836A-7ED7CB7228F1}" type="slidenum">
              <a:rPr lang="en-US" smtClean="0"/>
              <a:t>‹#›</a:t>
            </a:fld>
            <a:endParaRPr lang="en-US"/>
          </a:p>
        </p:txBody>
      </p:sp>
    </p:spTree>
    <p:extLst>
      <p:ext uri="{BB962C8B-B14F-4D97-AF65-F5344CB8AC3E}">
        <p14:creationId xmlns:p14="http://schemas.microsoft.com/office/powerpoint/2010/main" val="263278324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E108F45-8DB7-E449-85E4-EC04F96DF3AA}" type="datetimeFigureOut">
              <a:rPr lang="en-US" smtClean="0"/>
              <a:t>5/6/2021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706D261-4ACC-5E49-97C5-9D8FD2D9A3AF}" type="slidenum">
              <a:rPr lang="en-US" smtClean="0"/>
              <a:t>‹#›</a:t>
            </a:fld>
            <a:endParaRPr lang="en-US"/>
          </a:p>
        </p:txBody>
      </p:sp>
    </p:spTree>
    <p:extLst>
      <p:ext uri="{BB962C8B-B14F-4D97-AF65-F5344CB8AC3E}">
        <p14:creationId xmlns:p14="http://schemas.microsoft.com/office/powerpoint/2010/main" val="1947345591"/>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page">
    <p:bg>
      <p:bgPr>
        <a:solidFill>
          <a:schemeClr val="tx1">
            <a:lumMod val="85000"/>
            <a:lumOff val="15000"/>
          </a:schemeClr>
        </a:solidFill>
        <a:effectLst/>
      </p:bgPr>
    </p:bg>
    <p:spTree>
      <p:nvGrpSpPr>
        <p:cNvPr id="1" name=""/>
        <p:cNvGrpSpPr/>
        <p:nvPr/>
      </p:nvGrpSpPr>
      <p:grpSpPr>
        <a:xfrm>
          <a:off x="0" y="0"/>
          <a:ext cx="0" cy="0"/>
          <a:chOff x="0" y="0"/>
          <a:chExt cx="0" cy="0"/>
        </a:xfrm>
      </p:grpSpPr>
      <p:grpSp>
        <p:nvGrpSpPr>
          <p:cNvPr id="3" name="Group 2"/>
          <p:cNvGrpSpPr/>
          <p:nvPr userDrawn="1"/>
        </p:nvGrpSpPr>
        <p:grpSpPr>
          <a:xfrm>
            <a:off x="633304" y="-648376"/>
            <a:ext cx="733465" cy="2367520"/>
            <a:chOff x="685136" y="-246616"/>
            <a:chExt cx="733465" cy="2367520"/>
          </a:xfrm>
        </p:grpSpPr>
        <p:sp>
          <p:nvSpPr>
            <p:cNvPr id="6" name="Rectangle 5"/>
            <p:cNvSpPr/>
            <p:nvPr userDrawn="1"/>
          </p:nvSpPr>
          <p:spPr>
            <a:xfrm>
              <a:off x="685136" y="-246616"/>
              <a:ext cx="733465" cy="2367520"/>
            </a:xfrm>
            <a:prstGeom prst="rect">
              <a:avLst/>
            </a:prstGeom>
            <a:solidFill>
              <a:srgbClr val="990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8" name="Picture 7" descr="tab-rgb.ep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07308" y="1380149"/>
              <a:ext cx="489120" cy="620806"/>
            </a:xfrm>
            <a:prstGeom prst="rect">
              <a:avLst/>
            </a:prstGeom>
          </p:spPr>
        </p:pic>
      </p:grpSp>
      <p:sp>
        <p:nvSpPr>
          <p:cNvPr id="2" name="Title 1"/>
          <p:cNvSpPr>
            <a:spLocks noGrp="1"/>
          </p:cNvSpPr>
          <p:nvPr userDrawn="1">
            <p:ph type="title" hasCustomPrompt="1"/>
          </p:nvPr>
        </p:nvSpPr>
        <p:spPr>
          <a:xfrm>
            <a:off x="502903" y="2766523"/>
            <a:ext cx="7734221" cy="1114494"/>
          </a:xfrm>
        </p:spPr>
        <p:txBody>
          <a:bodyPr anchor="ctr">
            <a:normAutofit/>
          </a:bodyPr>
          <a:lstStyle>
            <a:lvl1pPr>
              <a:lnSpc>
                <a:spcPct val="90000"/>
              </a:lnSpc>
              <a:defRPr sz="4000" b="1" i="0" spc="0" baseline="0">
                <a:solidFill>
                  <a:schemeClr val="bg1"/>
                </a:solidFill>
                <a:latin typeface="Arial"/>
                <a:cs typeface="Arial"/>
              </a:defRPr>
            </a:lvl1pPr>
          </a:lstStyle>
          <a:p>
            <a:r>
              <a:rPr lang="en-US" dirty="0"/>
              <a:t>Unnecessarily extra long title of presentation</a:t>
            </a:r>
          </a:p>
        </p:txBody>
      </p:sp>
      <p:sp>
        <p:nvSpPr>
          <p:cNvPr id="11" name="Text Placeholder 19"/>
          <p:cNvSpPr>
            <a:spLocks noGrp="1"/>
          </p:cNvSpPr>
          <p:nvPr userDrawn="1">
            <p:ph type="body" sz="quarter" idx="10" hasCustomPrompt="1"/>
          </p:nvPr>
        </p:nvSpPr>
        <p:spPr>
          <a:xfrm>
            <a:off x="530694" y="4709821"/>
            <a:ext cx="7734222" cy="277654"/>
          </a:xfrm>
        </p:spPr>
        <p:txBody>
          <a:bodyPr anchor="ctr">
            <a:noAutofit/>
          </a:bodyPr>
          <a:lstStyle>
            <a:lvl1pPr marL="0" indent="0">
              <a:buNone/>
              <a:defRPr sz="1100" b="1" spc="80" baseline="0">
                <a:solidFill>
                  <a:srgbClr val="A6A6A6"/>
                </a:solidFill>
                <a:latin typeface="Arial"/>
                <a:cs typeface="Arial"/>
              </a:defRPr>
            </a:lvl1pPr>
          </a:lstStyle>
          <a:p>
            <a:pPr lvl="0"/>
            <a:r>
              <a:rPr lang="en-US" dirty="0"/>
              <a:t>INDIANA UNIVERSITY BLOOMINGTON</a:t>
            </a:r>
          </a:p>
        </p:txBody>
      </p:sp>
      <p:sp>
        <p:nvSpPr>
          <p:cNvPr id="9" name="Text Placeholder 19"/>
          <p:cNvSpPr>
            <a:spLocks noGrp="1"/>
          </p:cNvSpPr>
          <p:nvPr>
            <p:ph type="body" sz="quarter" idx="11" hasCustomPrompt="1"/>
          </p:nvPr>
        </p:nvSpPr>
        <p:spPr>
          <a:xfrm>
            <a:off x="530694" y="2443859"/>
            <a:ext cx="7734222" cy="252412"/>
          </a:xfrm>
        </p:spPr>
        <p:txBody>
          <a:bodyPr anchor="ctr">
            <a:noAutofit/>
          </a:bodyPr>
          <a:lstStyle>
            <a:lvl1pPr marL="0" indent="0">
              <a:buNone/>
              <a:defRPr sz="1800" b="0" spc="0" baseline="0">
                <a:solidFill>
                  <a:srgbClr val="A6A6A6"/>
                </a:solidFill>
                <a:latin typeface="Arial"/>
                <a:cs typeface="Arial"/>
              </a:defRPr>
            </a:lvl1pPr>
          </a:lstStyle>
          <a:p>
            <a:pPr lvl="0"/>
            <a:r>
              <a:rPr lang="en-US" dirty="0"/>
              <a:t>SUBHEAD OR NAME OF SCHOOL, DEPARTMENT, OR UNIT</a:t>
            </a:r>
          </a:p>
        </p:txBody>
      </p:sp>
    </p:spTree>
    <p:extLst>
      <p:ext uri="{BB962C8B-B14F-4D97-AF65-F5344CB8AC3E}">
        <p14:creationId xmlns:p14="http://schemas.microsoft.com/office/powerpoint/2010/main" val="12566538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Header">
    <p:bg>
      <p:bgPr>
        <a:solidFill>
          <a:srgbClr val="660B13"/>
        </a:solidFill>
        <a:effectLst/>
      </p:bgPr>
    </p:bg>
    <p:spTree>
      <p:nvGrpSpPr>
        <p:cNvPr id="1" name=""/>
        <p:cNvGrpSpPr/>
        <p:nvPr/>
      </p:nvGrpSpPr>
      <p:grpSpPr>
        <a:xfrm>
          <a:off x="0" y="0"/>
          <a:ext cx="0" cy="0"/>
          <a:chOff x="0" y="0"/>
          <a:chExt cx="0" cy="0"/>
        </a:xfrm>
      </p:grpSpPr>
      <p:sp>
        <p:nvSpPr>
          <p:cNvPr id="2" name="TextBox 1"/>
          <p:cNvSpPr txBox="1"/>
          <p:nvPr userDrawn="1"/>
        </p:nvSpPr>
        <p:spPr>
          <a:xfrm>
            <a:off x="1378689" y="2390509"/>
            <a:ext cx="184666" cy="369332"/>
          </a:xfrm>
          <a:prstGeom prst="rect">
            <a:avLst/>
          </a:prstGeom>
          <a:noFill/>
        </p:spPr>
        <p:txBody>
          <a:bodyPr wrap="none" rtlCol="0">
            <a:spAutoFit/>
          </a:bodyPr>
          <a:lstStyle/>
          <a:p>
            <a:endParaRPr lang="en-US" dirty="0"/>
          </a:p>
        </p:txBody>
      </p:sp>
      <p:sp>
        <p:nvSpPr>
          <p:cNvPr id="10" name="TextBox 9"/>
          <p:cNvSpPr txBox="1"/>
          <p:nvPr userDrawn="1"/>
        </p:nvSpPr>
        <p:spPr>
          <a:xfrm>
            <a:off x="1378689" y="2390509"/>
            <a:ext cx="184666" cy="369332"/>
          </a:xfrm>
          <a:prstGeom prst="rect">
            <a:avLst/>
          </a:prstGeom>
          <a:noFill/>
        </p:spPr>
        <p:txBody>
          <a:bodyPr wrap="none" rtlCol="0">
            <a:spAutoFit/>
          </a:bodyPr>
          <a:lstStyle/>
          <a:p>
            <a:endParaRPr lang="en-US" dirty="0"/>
          </a:p>
        </p:txBody>
      </p:sp>
      <p:sp>
        <p:nvSpPr>
          <p:cNvPr id="11" name="TextBox 10"/>
          <p:cNvSpPr txBox="1"/>
          <p:nvPr userDrawn="1"/>
        </p:nvSpPr>
        <p:spPr>
          <a:xfrm>
            <a:off x="1378689" y="2390509"/>
            <a:ext cx="184666" cy="369332"/>
          </a:xfrm>
          <a:prstGeom prst="rect">
            <a:avLst/>
          </a:prstGeom>
          <a:noFill/>
        </p:spPr>
        <p:txBody>
          <a:bodyPr wrap="none" rtlCol="0">
            <a:spAutoFit/>
          </a:bodyPr>
          <a:lstStyle/>
          <a:p>
            <a:endParaRPr lang="en-US" dirty="0"/>
          </a:p>
        </p:txBody>
      </p:sp>
      <p:sp>
        <p:nvSpPr>
          <p:cNvPr id="14" name="Title 13"/>
          <p:cNvSpPr>
            <a:spLocks noGrp="1"/>
          </p:cNvSpPr>
          <p:nvPr>
            <p:ph type="title" hasCustomPrompt="1"/>
          </p:nvPr>
        </p:nvSpPr>
        <p:spPr>
          <a:xfrm>
            <a:off x="506694" y="2274522"/>
            <a:ext cx="6802482" cy="656910"/>
          </a:xfrm>
        </p:spPr>
        <p:txBody>
          <a:bodyPr anchor="ctr">
            <a:noAutofit/>
          </a:bodyPr>
          <a:lstStyle>
            <a:lvl1pPr>
              <a:defRPr sz="4000" b="1" i="0" spc="0" baseline="0">
                <a:solidFill>
                  <a:srgbClr val="FFFFFF"/>
                </a:solidFill>
                <a:latin typeface="Arial"/>
                <a:cs typeface="Arial"/>
              </a:defRPr>
            </a:lvl1pPr>
          </a:lstStyle>
          <a:p>
            <a:r>
              <a:rPr lang="en-US" dirty="0"/>
              <a:t>Section Heading</a:t>
            </a:r>
          </a:p>
        </p:txBody>
      </p:sp>
      <p:sp>
        <p:nvSpPr>
          <p:cNvPr id="20" name="Text Placeholder 19"/>
          <p:cNvSpPr>
            <a:spLocks noGrp="1"/>
          </p:cNvSpPr>
          <p:nvPr>
            <p:ph type="body" sz="quarter" idx="10" hasCustomPrompt="1"/>
          </p:nvPr>
        </p:nvSpPr>
        <p:spPr>
          <a:xfrm>
            <a:off x="526131" y="2031339"/>
            <a:ext cx="3700462" cy="252412"/>
          </a:xfrm>
        </p:spPr>
        <p:txBody>
          <a:bodyPr anchor="ctr">
            <a:noAutofit/>
          </a:bodyPr>
          <a:lstStyle>
            <a:lvl1pPr marL="0" indent="0">
              <a:buNone/>
              <a:defRPr sz="1400" b="1" i="0" spc="50" baseline="0">
                <a:solidFill>
                  <a:srgbClr val="A6A6A6"/>
                </a:solidFill>
                <a:latin typeface="Arial"/>
                <a:cs typeface="Arial"/>
              </a:defRPr>
            </a:lvl1pPr>
          </a:lstStyle>
          <a:p>
            <a:pPr lvl="0"/>
            <a:r>
              <a:rPr lang="en-US" dirty="0"/>
              <a:t>SECTION NUMBER OR SUBTITLE</a:t>
            </a:r>
          </a:p>
        </p:txBody>
      </p:sp>
      <p:sp>
        <p:nvSpPr>
          <p:cNvPr id="4" name="Rectangle 3"/>
          <p:cNvSpPr/>
          <p:nvPr userDrawn="1"/>
        </p:nvSpPr>
        <p:spPr>
          <a:xfrm>
            <a:off x="-14942" y="2032000"/>
            <a:ext cx="148614" cy="836706"/>
          </a:xfrm>
          <a:prstGeom prst="rect">
            <a:avLst/>
          </a:prstGeom>
          <a:solidFill>
            <a:srgbClr val="990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4578540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ntent only: whit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529827" y="759070"/>
            <a:ext cx="8004391" cy="699065"/>
          </a:xfrm>
        </p:spPr>
        <p:txBody>
          <a:bodyPr>
            <a:normAutofit/>
          </a:bodyPr>
          <a:lstStyle>
            <a:lvl1pPr>
              <a:defRPr sz="3000" b="1" i="0" cap="none" spc="0">
                <a:solidFill>
                  <a:srgbClr val="404041"/>
                </a:solidFill>
                <a:latin typeface="Arial"/>
                <a:cs typeface="Arial"/>
              </a:defRPr>
            </a:lvl1pPr>
          </a:lstStyle>
          <a:p>
            <a:r>
              <a:rPr lang="en-US" dirty="0"/>
              <a:t>Click to edit master title style</a:t>
            </a:r>
          </a:p>
        </p:txBody>
      </p:sp>
      <p:sp>
        <p:nvSpPr>
          <p:cNvPr id="5" name="Rectangle 4"/>
          <p:cNvSpPr/>
          <p:nvPr userDrawn="1"/>
        </p:nvSpPr>
        <p:spPr>
          <a:xfrm>
            <a:off x="0" y="957832"/>
            <a:ext cx="82664" cy="387197"/>
          </a:xfrm>
          <a:prstGeom prst="rect">
            <a:avLst/>
          </a:prstGeom>
          <a:solidFill>
            <a:srgbClr val="990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ext Placeholder 19"/>
          <p:cNvSpPr>
            <a:spLocks noGrp="1"/>
          </p:cNvSpPr>
          <p:nvPr>
            <p:ph type="body" sz="quarter" idx="10" hasCustomPrompt="1"/>
          </p:nvPr>
        </p:nvSpPr>
        <p:spPr>
          <a:xfrm>
            <a:off x="4833956" y="284947"/>
            <a:ext cx="3700462" cy="252412"/>
          </a:xfrm>
        </p:spPr>
        <p:txBody>
          <a:bodyPr>
            <a:noAutofit/>
          </a:bodyPr>
          <a:lstStyle>
            <a:lvl1pPr marL="0" indent="0" algn="r">
              <a:buNone/>
              <a:defRPr sz="1100" b="0" i="0" spc="0" baseline="0">
                <a:solidFill>
                  <a:srgbClr val="A6A6A6"/>
                </a:solidFill>
                <a:latin typeface="Arial"/>
                <a:cs typeface="Arial"/>
              </a:defRPr>
            </a:lvl1pPr>
          </a:lstStyle>
          <a:p>
            <a:pPr lvl="0"/>
            <a:r>
              <a:rPr lang="en-US" dirty="0"/>
              <a:t>SECTION TITLE OR SUBTITLE</a:t>
            </a:r>
          </a:p>
        </p:txBody>
      </p:sp>
      <p:sp>
        <p:nvSpPr>
          <p:cNvPr id="4" name="TextBox 3"/>
          <p:cNvSpPr txBox="1"/>
          <p:nvPr userDrawn="1"/>
        </p:nvSpPr>
        <p:spPr>
          <a:xfrm>
            <a:off x="3556000" y="3541059"/>
            <a:ext cx="184666" cy="369332"/>
          </a:xfrm>
          <a:prstGeom prst="rect">
            <a:avLst/>
          </a:prstGeom>
          <a:noFill/>
        </p:spPr>
        <p:txBody>
          <a:bodyPr wrap="none" rtlCol="0">
            <a:spAutoFit/>
          </a:bodyPr>
          <a:lstStyle/>
          <a:p>
            <a:endParaRPr lang="en-US" dirty="0"/>
          </a:p>
        </p:txBody>
      </p:sp>
      <p:sp>
        <p:nvSpPr>
          <p:cNvPr id="7" name="Text Placeholder 2"/>
          <p:cNvSpPr>
            <a:spLocks noGrp="1"/>
          </p:cNvSpPr>
          <p:nvPr>
            <p:ph idx="1" hasCustomPrompt="1"/>
          </p:nvPr>
        </p:nvSpPr>
        <p:spPr>
          <a:xfrm>
            <a:off x="518824" y="1629404"/>
            <a:ext cx="8015594" cy="2810633"/>
          </a:xfrm>
          <a:prstGeom prst="rect">
            <a:avLst/>
          </a:prstGeom>
        </p:spPr>
        <p:txBody>
          <a:bodyPr vert="horz" lIns="91440" tIns="45720" rIns="91440" bIns="45720" rtlCol="0">
            <a:normAutofit/>
          </a:bodyPr>
          <a:lstStyle>
            <a:lvl1pPr marL="342900" marR="0" indent="-342900" algn="l" defTabSz="457200" rtl="0" eaLnBrk="1" fontAlgn="auto" latinLnBrk="0" hangingPunct="1">
              <a:lnSpc>
                <a:spcPct val="100000"/>
              </a:lnSpc>
              <a:spcBef>
                <a:spcPts val="0"/>
              </a:spcBef>
              <a:spcAft>
                <a:spcPts val="1800"/>
              </a:spcAft>
              <a:buClr>
                <a:schemeClr val="tx1">
                  <a:lumMod val="50000"/>
                  <a:lumOff val="50000"/>
                </a:schemeClr>
              </a:buClr>
              <a:buSzPct val="100000"/>
              <a:buFont typeface="+mj-lt"/>
              <a:buAutoNum type="arabicPeriod"/>
              <a:tabLst/>
              <a:defRPr sz="1800">
                <a:solidFill>
                  <a:srgbClr val="404041"/>
                </a:solidFill>
                <a:latin typeface="Arial"/>
                <a:cs typeface="Arial"/>
              </a:defRPr>
            </a:lvl1pPr>
            <a:lvl2pPr>
              <a:lnSpc>
                <a:spcPct val="100000"/>
              </a:lnSpc>
              <a:defRPr sz="1600">
                <a:solidFill>
                  <a:srgbClr val="404041"/>
                </a:solidFill>
                <a:latin typeface="Arial"/>
                <a:cs typeface="Arial"/>
              </a:defRPr>
            </a:lvl2pPr>
            <a:lvl3pPr>
              <a:lnSpc>
                <a:spcPct val="100000"/>
              </a:lnSpc>
              <a:defRPr sz="1600">
                <a:solidFill>
                  <a:srgbClr val="404041"/>
                </a:solidFill>
                <a:latin typeface="Arial"/>
                <a:cs typeface="Arial"/>
              </a:defRPr>
            </a:lvl3pPr>
            <a:lvl4pPr>
              <a:lnSpc>
                <a:spcPct val="100000"/>
              </a:lnSpc>
              <a:defRPr sz="1600">
                <a:solidFill>
                  <a:srgbClr val="404041"/>
                </a:solidFill>
                <a:latin typeface="Arial"/>
                <a:cs typeface="Arial"/>
              </a:defRPr>
            </a:lvl4pPr>
            <a:lvl5pPr>
              <a:lnSpc>
                <a:spcPct val="100000"/>
              </a:lnSpc>
              <a:defRPr sz="1600">
                <a:solidFill>
                  <a:srgbClr val="404041"/>
                </a:solidFill>
                <a:latin typeface="Arial"/>
                <a:cs typeface="Arial"/>
              </a:defRPr>
            </a:lvl5pPr>
          </a:lstStyle>
          <a:p>
            <a:pPr lvl="0"/>
            <a:r>
              <a:rPr lang="en-US" dirty="0"/>
              <a:t>Click to edit master subtitle style</a:t>
            </a:r>
          </a:p>
        </p:txBody>
      </p:sp>
      <p:grpSp>
        <p:nvGrpSpPr>
          <p:cNvPr id="12" name="Group 11"/>
          <p:cNvGrpSpPr/>
          <p:nvPr userDrawn="1"/>
        </p:nvGrpSpPr>
        <p:grpSpPr>
          <a:xfrm>
            <a:off x="-30788" y="4661517"/>
            <a:ext cx="9228667" cy="528963"/>
            <a:chOff x="-30788" y="4661517"/>
            <a:chExt cx="9228667" cy="528963"/>
          </a:xfrm>
        </p:grpSpPr>
        <p:sp>
          <p:nvSpPr>
            <p:cNvPr id="14" name="Rectangle 13"/>
            <p:cNvSpPr/>
            <p:nvPr userDrawn="1"/>
          </p:nvSpPr>
          <p:spPr>
            <a:xfrm>
              <a:off x="-30788" y="4734807"/>
              <a:ext cx="9228667" cy="455673"/>
            </a:xfrm>
            <a:prstGeom prst="rect">
              <a:avLst/>
            </a:prstGeom>
            <a:solidFill>
              <a:srgbClr val="69030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Rectangle 14"/>
            <p:cNvSpPr/>
            <p:nvPr userDrawn="1"/>
          </p:nvSpPr>
          <p:spPr>
            <a:xfrm>
              <a:off x="635303" y="4661517"/>
              <a:ext cx="387197" cy="528963"/>
            </a:xfrm>
            <a:prstGeom prst="rect">
              <a:avLst/>
            </a:prstGeom>
            <a:solidFill>
              <a:srgbClr val="990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6" name="Picture 15" descr="tab-rgb.ep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99798" y="4726863"/>
              <a:ext cx="258207" cy="327725"/>
            </a:xfrm>
            <a:prstGeom prst="rect">
              <a:avLst/>
            </a:prstGeom>
          </p:spPr>
        </p:pic>
        <p:sp>
          <p:nvSpPr>
            <p:cNvPr id="21" name="TextBox 20"/>
            <p:cNvSpPr txBox="1"/>
            <p:nvPr userDrawn="1"/>
          </p:nvSpPr>
          <p:spPr>
            <a:xfrm>
              <a:off x="1030972" y="4823737"/>
              <a:ext cx="3613600" cy="230832"/>
            </a:xfrm>
            <a:prstGeom prst="rect">
              <a:avLst/>
            </a:prstGeom>
            <a:noFill/>
          </p:spPr>
          <p:txBody>
            <a:bodyPr wrap="square" rtlCol="0" anchor="ctr">
              <a:spAutoFit/>
            </a:bodyPr>
            <a:lstStyle/>
            <a:p>
              <a:r>
                <a:rPr lang="en-US" sz="900" dirty="0">
                  <a:solidFill>
                    <a:srgbClr val="FFFFFF"/>
                  </a:solidFill>
                </a:rPr>
                <a:t>INDIANA UNIVERSITY BLOOMINGTON</a:t>
              </a:r>
            </a:p>
          </p:txBody>
        </p:sp>
      </p:grpSp>
    </p:spTree>
    <p:extLst>
      <p:ext uri="{BB962C8B-B14F-4D97-AF65-F5344CB8AC3E}">
        <p14:creationId xmlns:p14="http://schemas.microsoft.com/office/powerpoint/2010/main" val="36820605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 and photo: white">
    <p:spTree>
      <p:nvGrpSpPr>
        <p:cNvPr id="1" name=""/>
        <p:cNvGrpSpPr/>
        <p:nvPr/>
      </p:nvGrpSpPr>
      <p:grpSpPr>
        <a:xfrm>
          <a:off x="0" y="0"/>
          <a:ext cx="0" cy="0"/>
          <a:chOff x="0" y="0"/>
          <a:chExt cx="0" cy="0"/>
        </a:xfrm>
      </p:grpSpPr>
      <p:sp>
        <p:nvSpPr>
          <p:cNvPr id="7" name="Title Placeholder 1"/>
          <p:cNvSpPr>
            <a:spLocks noGrp="1"/>
          </p:cNvSpPr>
          <p:nvPr>
            <p:ph type="title" hasCustomPrompt="1"/>
          </p:nvPr>
        </p:nvSpPr>
        <p:spPr>
          <a:xfrm>
            <a:off x="525303" y="464386"/>
            <a:ext cx="4560579" cy="779318"/>
          </a:xfrm>
          <a:prstGeom prst="rect">
            <a:avLst/>
          </a:prstGeom>
        </p:spPr>
        <p:txBody>
          <a:bodyPr vert="horz" lIns="91440" tIns="45720" rIns="91440" bIns="45720" rtlCol="0" anchor="ctr">
            <a:noAutofit/>
          </a:bodyPr>
          <a:lstStyle>
            <a:lvl1pPr>
              <a:defRPr sz="3000" b="1" i="0" spc="0">
                <a:solidFill>
                  <a:srgbClr val="404041"/>
                </a:solidFill>
                <a:latin typeface="Arial"/>
                <a:cs typeface="Arial"/>
              </a:defRPr>
            </a:lvl1pPr>
          </a:lstStyle>
          <a:p>
            <a:r>
              <a:rPr lang="en-US" dirty="0"/>
              <a:t>Click to edit master title style</a:t>
            </a:r>
          </a:p>
        </p:txBody>
      </p:sp>
      <p:sp>
        <p:nvSpPr>
          <p:cNvPr id="8" name="Text Placeholder 2"/>
          <p:cNvSpPr>
            <a:spLocks noGrp="1"/>
          </p:cNvSpPr>
          <p:nvPr>
            <p:ph idx="1"/>
          </p:nvPr>
        </p:nvSpPr>
        <p:spPr>
          <a:xfrm>
            <a:off x="525303" y="1629405"/>
            <a:ext cx="4560579" cy="2792362"/>
          </a:xfrm>
          <a:prstGeom prst="rect">
            <a:avLst/>
          </a:prstGeom>
        </p:spPr>
        <p:txBody>
          <a:bodyPr vert="horz" lIns="91440" tIns="45720" rIns="91440" bIns="45720" rtlCol="0">
            <a:normAutofit/>
          </a:bodyPr>
          <a:lstStyle>
            <a:lvl1pPr marL="342900" indent="-342900">
              <a:lnSpc>
                <a:spcPct val="100000"/>
              </a:lnSpc>
              <a:buFont typeface="Arial"/>
              <a:buChar char="•"/>
              <a:defRPr sz="1800">
                <a:solidFill>
                  <a:srgbClr val="404041"/>
                </a:solidFill>
                <a:latin typeface="Arial"/>
                <a:cs typeface="Arial"/>
              </a:defRPr>
            </a:lvl1pPr>
            <a:lvl2pPr marL="742950" indent="-285750">
              <a:lnSpc>
                <a:spcPct val="100000"/>
              </a:lnSpc>
              <a:buFont typeface="Arial"/>
              <a:buChar char="•"/>
              <a:defRPr sz="1800">
                <a:solidFill>
                  <a:srgbClr val="404041"/>
                </a:solidFill>
                <a:latin typeface="Arial"/>
                <a:cs typeface="Arial"/>
              </a:defRPr>
            </a:lvl2pPr>
            <a:lvl3pPr marL="1143000" indent="-228600">
              <a:lnSpc>
                <a:spcPct val="100000"/>
              </a:lnSpc>
              <a:buFont typeface="Arial"/>
              <a:buChar char="•"/>
              <a:defRPr sz="1800">
                <a:solidFill>
                  <a:srgbClr val="404041"/>
                </a:solidFill>
                <a:latin typeface="Arial"/>
                <a:cs typeface="Arial"/>
              </a:defRPr>
            </a:lvl3pPr>
            <a:lvl4pPr marL="1600200" indent="-228600">
              <a:lnSpc>
                <a:spcPct val="100000"/>
              </a:lnSpc>
              <a:buFont typeface="Arial"/>
              <a:buChar char="•"/>
              <a:defRPr sz="1800">
                <a:solidFill>
                  <a:srgbClr val="404041"/>
                </a:solidFill>
                <a:latin typeface="Arial"/>
                <a:cs typeface="Arial"/>
              </a:defRPr>
            </a:lvl4pPr>
            <a:lvl5pPr marL="2057400" indent="-228600">
              <a:lnSpc>
                <a:spcPct val="100000"/>
              </a:lnSpc>
              <a:buFont typeface="Arial"/>
              <a:buChar char="•"/>
              <a:defRPr sz="1800">
                <a:solidFill>
                  <a:srgbClr val="404041"/>
                </a:solidFill>
                <a:latin typeface="Arial"/>
                <a:cs typeface="Aria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Picture Placeholder 9"/>
          <p:cNvSpPr>
            <a:spLocks noGrp="1"/>
          </p:cNvSpPr>
          <p:nvPr>
            <p:ph type="pic" sz="quarter" idx="10"/>
          </p:nvPr>
        </p:nvSpPr>
        <p:spPr>
          <a:xfrm>
            <a:off x="5573058" y="0"/>
            <a:ext cx="3570941" cy="5143500"/>
          </a:xfrm>
        </p:spPr>
        <p:txBody>
          <a:bodyPr/>
          <a:lstStyle/>
          <a:p>
            <a:r>
              <a:rPr lang="en-US"/>
              <a:t>Click icon to add picture</a:t>
            </a:r>
          </a:p>
        </p:txBody>
      </p:sp>
      <p:sp>
        <p:nvSpPr>
          <p:cNvPr id="17" name="Rectangle 16"/>
          <p:cNvSpPr/>
          <p:nvPr userDrawn="1"/>
        </p:nvSpPr>
        <p:spPr>
          <a:xfrm>
            <a:off x="0" y="486799"/>
            <a:ext cx="82664" cy="387197"/>
          </a:xfrm>
          <a:prstGeom prst="rect">
            <a:avLst/>
          </a:prstGeom>
          <a:solidFill>
            <a:srgbClr val="990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9" name="Group 8"/>
          <p:cNvGrpSpPr/>
          <p:nvPr userDrawn="1"/>
        </p:nvGrpSpPr>
        <p:grpSpPr>
          <a:xfrm>
            <a:off x="635303" y="4661517"/>
            <a:ext cx="387197" cy="528963"/>
            <a:chOff x="635303" y="4661517"/>
            <a:chExt cx="387197" cy="528963"/>
          </a:xfrm>
        </p:grpSpPr>
        <p:sp>
          <p:nvSpPr>
            <p:cNvPr id="11" name="Rectangle 10"/>
            <p:cNvSpPr/>
            <p:nvPr userDrawn="1"/>
          </p:nvSpPr>
          <p:spPr>
            <a:xfrm>
              <a:off x="635303" y="4661517"/>
              <a:ext cx="387197" cy="528963"/>
            </a:xfrm>
            <a:prstGeom prst="rect">
              <a:avLst/>
            </a:prstGeom>
            <a:solidFill>
              <a:srgbClr val="990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2" name="Picture 11" descr="tab-rgb.ep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99798" y="4726863"/>
              <a:ext cx="258207" cy="327725"/>
            </a:xfrm>
            <a:prstGeom prst="rect">
              <a:avLst/>
            </a:prstGeom>
          </p:spPr>
        </p:pic>
      </p:grpSp>
    </p:spTree>
    <p:extLst>
      <p:ext uri="{BB962C8B-B14F-4D97-AF65-F5344CB8AC3E}">
        <p14:creationId xmlns:p14="http://schemas.microsoft.com/office/powerpoint/2010/main" val="32203822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ntent only: black">
    <p:bg>
      <p:bgPr>
        <a:solidFill>
          <a:schemeClr val="tx1">
            <a:lumMod val="85000"/>
            <a:lumOff val="15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523348" y="759070"/>
            <a:ext cx="8004409" cy="699065"/>
          </a:xfrm>
        </p:spPr>
        <p:txBody>
          <a:bodyPr>
            <a:normAutofit/>
          </a:bodyPr>
          <a:lstStyle>
            <a:lvl1pPr>
              <a:defRPr sz="3000" b="1" i="0" cap="none" spc="0">
                <a:solidFill>
                  <a:schemeClr val="bg1"/>
                </a:solidFill>
                <a:latin typeface="Arial"/>
                <a:cs typeface="Arial"/>
              </a:defRPr>
            </a:lvl1pPr>
          </a:lstStyle>
          <a:p>
            <a:r>
              <a:rPr lang="en-US" dirty="0"/>
              <a:t>Click to edit master title style</a:t>
            </a:r>
          </a:p>
        </p:txBody>
      </p:sp>
      <p:sp>
        <p:nvSpPr>
          <p:cNvPr id="3" name="Subtitle 2"/>
          <p:cNvSpPr>
            <a:spLocks noGrp="1"/>
          </p:cNvSpPr>
          <p:nvPr>
            <p:ph type="subTitle" idx="1"/>
          </p:nvPr>
        </p:nvSpPr>
        <p:spPr>
          <a:xfrm>
            <a:off x="523348" y="1630404"/>
            <a:ext cx="8011069" cy="2818769"/>
          </a:xfrm>
        </p:spPr>
        <p:txBody>
          <a:bodyPr>
            <a:normAutofit/>
          </a:bodyPr>
          <a:lstStyle>
            <a:lvl1pPr marL="342900" indent="-342900" algn="l">
              <a:lnSpc>
                <a:spcPct val="100000"/>
              </a:lnSpc>
              <a:buFont typeface="+mj-lt"/>
              <a:buAutoNum type="arabicPeriod"/>
              <a:defRPr sz="1800" spc="0">
                <a:solidFill>
                  <a:schemeClr val="bg1"/>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13" name="Text Placeholder 19"/>
          <p:cNvSpPr>
            <a:spLocks noGrp="1"/>
          </p:cNvSpPr>
          <p:nvPr>
            <p:ph type="body" sz="quarter" idx="10" hasCustomPrompt="1"/>
          </p:nvPr>
        </p:nvSpPr>
        <p:spPr>
          <a:xfrm>
            <a:off x="4833956" y="284947"/>
            <a:ext cx="3700462" cy="252412"/>
          </a:xfrm>
        </p:spPr>
        <p:txBody>
          <a:bodyPr>
            <a:noAutofit/>
          </a:bodyPr>
          <a:lstStyle>
            <a:lvl1pPr marL="0" indent="0" algn="r">
              <a:buNone/>
              <a:defRPr sz="1100" b="0" i="0" spc="0" baseline="0">
                <a:solidFill>
                  <a:srgbClr val="A6A6A6"/>
                </a:solidFill>
                <a:latin typeface="Arial"/>
                <a:cs typeface="Arial"/>
              </a:defRPr>
            </a:lvl1pPr>
          </a:lstStyle>
          <a:p>
            <a:pPr lvl="0"/>
            <a:r>
              <a:rPr lang="en-US" dirty="0"/>
              <a:t>SECTION TITLE OR SUBTITLE</a:t>
            </a:r>
          </a:p>
        </p:txBody>
      </p:sp>
      <p:sp>
        <p:nvSpPr>
          <p:cNvPr id="23" name="Rectangle 22"/>
          <p:cNvSpPr/>
          <p:nvPr userDrawn="1"/>
        </p:nvSpPr>
        <p:spPr>
          <a:xfrm>
            <a:off x="0" y="957832"/>
            <a:ext cx="82664" cy="387197"/>
          </a:xfrm>
          <a:prstGeom prst="rect">
            <a:avLst/>
          </a:prstGeom>
          <a:solidFill>
            <a:srgbClr val="990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1" name="Group 10"/>
          <p:cNvGrpSpPr/>
          <p:nvPr userDrawn="1"/>
        </p:nvGrpSpPr>
        <p:grpSpPr>
          <a:xfrm>
            <a:off x="-30788" y="4661517"/>
            <a:ext cx="9228667" cy="528963"/>
            <a:chOff x="-30788" y="4661517"/>
            <a:chExt cx="9228667" cy="528963"/>
          </a:xfrm>
        </p:grpSpPr>
        <p:sp>
          <p:nvSpPr>
            <p:cNvPr id="12" name="Rectangle 11"/>
            <p:cNvSpPr/>
            <p:nvPr userDrawn="1"/>
          </p:nvSpPr>
          <p:spPr>
            <a:xfrm>
              <a:off x="-30788" y="4734807"/>
              <a:ext cx="9228667" cy="455673"/>
            </a:xfrm>
            <a:prstGeom prst="rect">
              <a:avLst/>
            </a:prstGeom>
            <a:solidFill>
              <a:srgbClr val="69030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userDrawn="1"/>
          </p:nvSpPr>
          <p:spPr>
            <a:xfrm>
              <a:off x="635303" y="4661517"/>
              <a:ext cx="387197" cy="528963"/>
            </a:xfrm>
            <a:prstGeom prst="rect">
              <a:avLst/>
            </a:prstGeom>
            <a:solidFill>
              <a:srgbClr val="990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5" name="Picture 14" descr="tab-rgb.ep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99798" y="4726863"/>
              <a:ext cx="258207" cy="327725"/>
            </a:xfrm>
            <a:prstGeom prst="rect">
              <a:avLst/>
            </a:prstGeom>
          </p:spPr>
        </p:pic>
        <p:sp>
          <p:nvSpPr>
            <p:cNvPr id="16" name="TextBox 15"/>
            <p:cNvSpPr txBox="1"/>
            <p:nvPr userDrawn="1"/>
          </p:nvSpPr>
          <p:spPr>
            <a:xfrm>
              <a:off x="1030972" y="4823737"/>
              <a:ext cx="3613600" cy="230832"/>
            </a:xfrm>
            <a:prstGeom prst="rect">
              <a:avLst/>
            </a:prstGeom>
            <a:noFill/>
          </p:spPr>
          <p:txBody>
            <a:bodyPr wrap="square" rtlCol="0" anchor="ctr">
              <a:spAutoFit/>
            </a:bodyPr>
            <a:lstStyle/>
            <a:p>
              <a:r>
                <a:rPr lang="en-US" sz="900" dirty="0">
                  <a:solidFill>
                    <a:srgbClr val="FFFFFF"/>
                  </a:solidFill>
                </a:rPr>
                <a:t>INDIANA UNIVERSITY BLOOMINGTON</a:t>
              </a:r>
            </a:p>
          </p:txBody>
        </p:sp>
      </p:grpSp>
    </p:spTree>
    <p:extLst>
      <p:ext uri="{BB962C8B-B14F-4D97-AF65-F5344CB8AC3E}">
        <p14:creationId xmlns:p14="http://schemas.microsoft.com/office/powerpoint/2010/main" val="17283514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ntent and photo: black">
    <p:bg>
      <p:bgPr>
        <a:solidFill>
          <a:srgbClr val="252626"/>
        </a:solidFill>
        <a:effectLst/>
      </p:bgPr>
    </p:bg>
    <p:spTree>
      <p:nvGrpSpPr>
        <p:cNvPr id="1" name=""/>
        <p:cNvGrpSpPr/>
        <p:nvPr/>
      </p:nvGrpSpPr>
      <p:grpSpPr>
        <a:xfrm>
          <a:off x="0" y="0"/>
          <a:ext cx="0" cy="0"/>
          <a:chOff x="0" y="0"/>
          <a:chExt cx="0" cy="0"/>
        </a:xfrm>
      </p:grpSpPr>
      <p:sp>
        <p:nvSpPr>
          <p:cNvPr id="7" name="Title Placeholder 1"/>
          <p:cNvSpPr>
            <a:spLocks noGrp="1"/>
          </p:cNvSpPr>
          <p:nvPr>
            <p:ph type="title" hasCustomPrompt="1"/>
          </p:nvPr>
        </p:nvSpPr>
        <p:spPr>
          <a:xfrm>
            <a:off x="530124" y="464386"/>
            <a:ext cx="4560579" cy="779318"/>
          </a:xfrm>
          <a:prstGeom prst="rect">
            <a:avLst/>
          </a:prstGeom>
        </p:spPr>
        <p:txBody>
          <a:bodyPr vert="horz" lIns="91440" tIns="45720" rIns="91440" bIns="45720" rtlCol="0" anchor="ctr">
            <a:noAutofit/>
          </a:bodyPr>
          <a:lstStyle>
            <a:lvl1pPr>
              <a:defRPr sz="3000" b="1" i="0" spc="0">
                <a:solidFill>
                  <a:schemeClr val="bg1"/>
                </a:solidFill>
                <a:latin typeface="Arial"/>
                <a:cs typeface="Arial"/>
              </a:defRPr>
            </a:lvl1pPr>
          </a:lstStyle>
          <a:p>
            <a:r>
              <a:rPr lang="en-US" dirty="0"/>
              <a:t>Click to edit master title style</a:t>
            </a:r>
          </a:p>
        </p:txBody>
      </p:sp>
      <p:sp>
        <p:nvSpPr>
          <p:cNvPr id="8" name="Text Placeholder 2"/>
          <p:cNvSpPr>
            <a:spLocks noGrp="1"/>
          </p:cNvSpPr>
          <p:nvPr>
            <p:ph idx="1"/>
          </p:nvPr>
        </p:nvSpPr>
        <p:spPr>
          <a:xfrm>
            <a:off x="530124" y="1629404"/>
            <a:ext cx="4560579" cy="2801497"/>
          </a:xfrm>
          <a:prstGeom prst="rect">
            <a:avLst/>
          </a:prstGeom>
        </p:spPr>
        <p:txBody>
          <a:bodyPr vert="horz" lIns="91440" tIns="45720" rIns="91440" bIns="45720" rtlCol="0">
            <a:normAutofit/>
          </a:bodyPr>
          <a:lstStyle>
            <a:lvl1pPr marL="342900" indent="-342900">
              <a:lnSpc>
                <a:spcPct val="100000"/>
              </a:lnSpc>
              <a:buFont typeface="Arial"/>
              <a:buChar char="•"/>
              <a:defRPr sz="1800">
                <a:solidFill>
                  <a:schemeClr val="bg1"/>
                </a:solidFill>
                <a:latin typeface="Arial"/>
                <a:cs typeface="Arial"/>
              </a:defRPr>
            </a:lvl1pPr>
            <a:lvl2pPr marL="742950" indent="-285750">
              <a:lnSpc>
                <a:spcPct val="100000"/>
              </a:lnSpc>
              <a:buFont typeface="Arial"/>
              <a:buChar char="•"/>
              <a:defRPr sz="1800">
                <a:solidFill>
                  <a:schemeClr val="bg1"/>
                </a:solidFill>
                <a:latin typeface="Arial"/>
                <a:cs typeface="Arial"/>
              </a:defRPr>
            </a:lvl2pPr>
            <a:lvl3pPr marL="1143000" indent="-228600">
              <a:lnSpc>
                <a:spcPct val="100000"/>
              </a:lnSpc>
              <a:buFont typeface="Arial"/>
              <a:buChar char="•"/>
              <a:defRPr sz="1800">
                <a:solidFill>
                  <a:schemeClr val="bg1"/>
                </a:solidFill>
                <a:latin typeface="Arial"/>
                <a:cs typeface="Arial"/>
              </a:defRPr>
            </a:lvl3pPr>
            <a:lvl4pPr marL="1600200" indent="-228600">
              <a:lnSpc>
                <a:spcPct val="100000"/>
              </a:lnSpc>
              <a:buFont typeface="Arial"/>
              <a:buChar char="•"/>
              <a:defRPr sz="1800">
                <a:solidFill>
                  <a:schemeClr val="bg1"/>
                </a:solidFill>
                <a:latin typeface="Arial"/>
                <a:cs typeface="Arial"/>
              </a:defRPr>
            </a:lvl4pPr>
            <a:lvl5pPr marL="2057400" indent="-228600">
              <a:lnSpc>
                <a:spcPct val="100000"/>
              </a:lnSpc>
              <a:buFont typeface="Arial"/>
              <a:buChar char="•"/>
              <a:defRPr sz="1800">
                <a:solidFill>
                  <a:schemeClr val="bg1"/>
                </a:solidFill>
                <a:latin typeface="Arial"/>
                <a:cs typeface="Aria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Picture Placeholder 9"/>
          <p:cNvSpPr>
            <a:spLocks noGrp="1"/>
          </p:cNvSpPr>
          <p:nvPr>
            <p:ph type="pic" sz="quarter" idx="10"/>
          </p:nvPr>
        </p:nvSpPr>
        <p:spPr>
          <a:xfrm>
            <a:off x="5564909" y="0"/>
            <a:ext cx="3570941" cy="5143500"/>
          </a:xfrm>
        </p:spPr>
        <p:txBody>
          <a:bodyPr/>
          <a:lstStyle/>
          <a:p>
            <a:r>
              <a:rPr lang="en-US"/>
              <a:t>Click icon to add picture</a:t>
            </a:r>
            <a:endParaRPr lang="en-US" dirty="0"/>
          </a:p>
        </p:txBody>
      </p:sp>
      <p:sp>
        <p:nvSpPr>
          <p:cNvPr id="13" name="Rectangle 12"/>
          <p:cNvSpPr/>
          <p:nvPr userDrawn="1"/>
        </p:nvSpPr>
        <p:spPr>
          <a:xfrm>
            <a:off x="-15847" y="486799"/>
            <a:ext cx="82664" cy="387197"/>
          </a:xfrm>
          <a:prstGeom prst="rect">
            <a:avLst/>
          </a:prstGeom>
          <a:solidFill>
            <a:srgbClr val="990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9" name="Group 8"/>
          <p:cNvGrpSpPr/>
          <p:nvPr userDrawn="1"/>
        </p:nvGrpSpPr>
        <p:grpSpPr>
          <a:xfrm>
            <a:off x="635303" y="4661517"/>
            <a:ext cx="387197" cy="528963"/>
            <a:chOff x="635303" y="4661517"/>
            <a:chExt cx="387197" cy="528963"/>
          </a:xfrm>
        </p:grpSpPr>
        <p:sp>
          <p:nvSpPr>
            <p:cNvPr id="12" name="Rectangle 11"/>
            <p:cNvSpPr/>
            <p:nvPr userDrawn="1"/>
          </p:nvSpPr>
          <p:spPr>
            <a:xfrm>
              <a:off x="635303" y="4661517"/>
              <a:ext cx="387197" cy="528963"/>
            </a:xfrm>
            <a:prstGeom prst="rect">
              <a:avLst/>
            </a:prstGeom>
            <a:solidFill>
              <a:srgbClr val="990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4" name="Picture 13" descr="tab-rgb.ep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99798" y="4726863"/>
              <a:ext cx="258207" cy="327725"/>
            </a:xfrm>
            <a:prstGeom prst="rect">
              <a:avLst/>
            </a:prstGeom>
          </p:spPr>
        </p:pic>
      </p:grpSp>
    </p:spTree>
    <p:extLst>
      <p:ext uri="{BB962C8B-B14F-4D97-AF65-F5344CB8AC3E}">
        <p14:creationId xmlns:p14="http://schemas.microsoft.com/office/powerpoint/2010/main" val="1143360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with footer: white">
    <p:spTree>
      <p:nvGrpSpPr>
        <p:cNvPr id="1" name=""/>
        <p:cNvGrpSpPr/>
        <p:nvPr/>
      </p:nvGrpSpPr>
      <p:grpSpPr>
        <a:xfrm>
          <a:off x="0" y="0"/>
          <a:ext cx="0" cy="0"/>
          <a:chOff x="0" y="0"/>
          <a:chExt cx="0" cy="0"/>
        </a:xfrm>
      </p:grpSpPr>
      <p:grpSp>
        <p:nvGrpSpPr>
          <p:cNvPr id="8" name="Group 7"/>
          <p:cNvGrpSpPr/>
          <p:nvPr userDrawn="1"/>
        </p:nvGrpSpPr>
        <p:grpSpPr>
          <a:xfrm>
            <a:off x="-30788" y="4661517"/>
            <a:ext cx="9228667" cy="528963"/>
            <a:chOff x="-30788" y="4661517"/>
            <a:chExt cx="9228667" cy="528963"/>
          </a:xfrm>
        </p:grpSpPr>
        <p:sp>
          <p:nvSpPr>
            <p:cNvPr id="9" name="Rectangle 8"/>
            <p:cNvSpPr/>
            <p:nvPr userDrawn="1"/>
          </p:nvSpPr>
          <p:spPr>
            <a:xfrm>
              <a:off x="-30788" y="4734807"/>
              <a:ext cx="9228667" cy="455673"/>
            </a:xfrm>
            <a:prstGeom prst="rect">
              <a:avLst/>
            </a:prstGeom>
            <a:solidFill>
              <a:srgbClr val="69030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userDrawn="1"/>
          </p:nvSpPr>
          <p:spPr>
            <a:xfrm>
              <a:off x="635303" y="4661517"/>
              <a:ext cx="387197" cy="528963"/>
            </a:xfrm>
            <a:prstGeom prst="rect">
              <a:avLst/>
            </a:prstGeom>
            <a:solidFill>
              <a:srgbClr val="990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1" name="Picture 10" descr="tab-rgb.ep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99798" y="4726863"/>
              <a:ext cx="258207" cy="327725"/>
            </a:xfrm>
            <a:prstGeom prst="rect">
              <a:avLst/>
            </a:prstGeom>
          </p:spPr>
        </p:pic>
        <p:sp>
          <p:nvSpPr>
            <p:cNvPr id="12" name="TextBox 11"/>
            <p:cNvSpPr txBox="1"/>
            <p:nvPr userDrawn="1"/>
          </p:nvSpPr>
          <p:spPr>
            <a:xfrm>
              <a:off x="1030972" y="4823737"/>
              <a:ext cx="3613600" cy="230832"/>
            </a:xfrm>
            <a:prstGeom prst="rect">
              <a:avLst/>
            </a:prstGeom>
            <a:noFill/>
          </p:spPr>
          <p:txBody>
            <a:bodyPr wrap="square" rtlCol="0" anchor="ctr">
              <a:spAutoFit/>
            </a:bodyPr>
            <a:lstStyle/>
            <a:p>
              <a:r>
                <a:rPr lang="en-US" sz="900" dirty="0">
                  <a:solidFill>
                    <a:srgbClr val="FFFFFF"/>
                  </a:solidFill>
                </a:rPr>
                <a:t>INDIANA UNIVERSITY BLOOMINGTON</a:t>
              </a:r>
            </a:p>
          </p:txBody>
        </p:sp>
      </p:grpSp>
    </p:spTree>
    <p:extLst>
      <p:ext uri="{BB962C8B-B14F-4D97-AF65-F5344CB8AC3E}">
        <p14:creationId xmlns:p14="http://schemas.microsoft.com/office/powerpoint/2010/main" val="13156520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Blank with footer: black">
    <p:bg>
      <p:bgPr>
        <a:solidFill>
          <a:srgbClr val="252626"/>
        </a:solidFill>
        <a:effectLst/>
      </p:bgPr>
    </p:bg>
    <p:spTree>
      <p:nvGrpSpPr>
        <p:cNvPr id="1" name=""/>
        <p:cNvGrpSpPr/>
        <p:nvPr/>
      </p:nvGrpSpPr>
      <p:grpSpPr>
        <a:xfrm>
          <a:off x="0" y="0"/>
          <a:ext cx="0" cy="0"/>
          <a:chOff x="0" y="0"/>
          <a:chExt cx="0" cy="0"/>
        </a:xfrm>
      </p:grpSpPr>
      <p:grpSp>
        <p:nvGrpSpPr>
          <p:cNvPr id="4" name="Group 3"/>
          <p:cNvGrpSpPr/>
          <p:nvPr userDrawn="1"/>
        </p:nvGrpSpPr>
        <p:grpSpPr>
          <a:xfrm>
            <a:off x="-30788" y="4661517"/>
            <a:ext cx="9228667" cy="528963"/>
            <a:chOff x="-30788" y="4661517"/>
            <a:chExt cx="9228667" cy="528963"/>
          </a:xfrm>
        </p:grpSpPr>
        <p:sp>
          <p:nvSpPr>
            <p:cNvPr id="12" name="Rectangle 11"/>
            <p:cNvSpPr/>
            <p:nvPr userDrawn="1"/>
          </p:nvSpPr>
          <p:spPr>
            <a:xfrm>
              <a:off x="-30788" y="4734807"/>
              <a:ext cx="9228667" cy="455673"/>
            </a:xfrm>
            <a:prstGeom prst="rect">
              <a:avLst/>
            </a:prstGeom>
            <a:solidFill>
              <a:srgbClr val="69030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userDrawn="1"/>
          </p:nvSpPr>
          <p:spPr>
            <a:xfrm>
              <a:off x="635303" y="4661517"/>
              <a:ext cx="387197" cy="528963"/>
            </a:xfrm>
            <a:prstGeom prst="rect">
              <a:avLst/>
            </a:prstGeom>
            <a:solidFill>
              <a:srgbClr val="990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5" name="Picture 14" descr="tab-rgb.ep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99798" y="4726863"/>
              <a:ext cx="258207" cy="327725"/>
            </a:xfrm>
            <a:prstGeom prst="rect">
              <a:avLst/>
            </a:prstGeom>
          </p:spPr>
        </p:pic>
        <p:sp>
          <p:nvSpPr>
            <p:cNvPr id="16" name="TextBox 15"/>
            <p:cNvSpPr txBox="1"/>
            <p:nvPr userDrawn="1"/>
          </p:nvSpPr>
          <p:spPr>
            <a:xfrm>
              <a:off x="1030972" y="4823737"/>
              <a:ext cx="3613600" cy="230832"/>
            </a:xfrm>
            <a:prstGeom prst="rect">
              <a:avLst/>
            </a:prstGeom>
            <a:noFill/>
          </p:spPr>
          <p:txBody>
            <a:bodyPr wrap="square" rtlCol="0" anchor="ctr">
              <a:spAutoFit/>
            </a:bodyPr>
            <a:lstStyle/>
            <a:p>
              <a:r>
                <a:rPr lang="en-US" sz="900" dirty="0">
                  <a:solidFill>
                    <a:srgbClr val="FFFFFF"/>
                  </a:solidFill>
                </a:rPr>
                <a:t>INDIANA UNIVERSITY BLOOMINGTON</a:t>
              </a:r>
            </a:p>
          </p:txBody>
        </p:sp>
      </p:grpSp>
    </p:spTree>
    <p:extLst>
      <p:ext uri="{BB962C8B-B14F-4D97-AF65-F5344CB8AC3E}">
        <p14:creationId xmlns:p14="http://schemas.microsoft.com/office/powerpoint/2010/main" val="7270364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losing slide with IUPUI lockup">
    <p:bg>
      <p:bgPr>
        <a:solidFill>
          <a:srgbClr val="690304"/>
        </a:solidFill>
        <a:effectLst/>
      </p:bgPr>
    </p:bg>
    <p:spTree>
      <p:nvGrpSpPr>
        <p:cNvPr id="1" name=""/>
        <p:cNvGrpSpPr/>
        <p:nvPr/>
      </p:nvGrpSpPr>
      <p:grpSpPr>
        <a:xfrm>
          <a:off x="0" y="0"/>
          <a:ext cx="0" cy="0"/>
          <a:chOff x="0" y="0"/>
          <a:chExt cx="0" cy="0"/>
        </a:xfrm>
      </p:grpSpPr>
      <p:sp>
        <p:nvSpPr>
          <p:cNvPr id="8" name="Text Placeholder 2"/>
          <p:cNvSpPr>
            <a:spLocks noGrp="1"/>
          </p:cNvSpPr>
          <p:nvPr userDrawn="1">
            <p:ph idx="1"/>
          </p:nvPr>
        </p:nvSpPr>
        <p:spPr>
          <a:xfrm>
            <a:off x="536602" y="680397"/>
            <a:ext cx="7859185" cy="2721665"/>
          </a:xfrm>
          <a:prstGeom prst="rect">
            <a:avLst/>
          </a:prstGeom>
        </p:spPr>
        <p:txBody>
          <a:bodyPr vert="horz" lIns="91440" tIns="45720" rIns="91440" bIns="45720" rtlCol="0">
            <a:normAutofit/>
          </a:bodyPr>
          <a:lstStyle>
            <a:lvl1pPr marL="0" indent="0">
              <a:lnSpc>
                <a:spcPct val="100000"/>
              </a:lnSpc>
              <a:buNone/>
              <a:defRPr sz="1800">
                <a:solidFill>
                  <a:schemeClr val="bg1"/>
                </a:solidFill>
                <a:latin typeface="Arial"/>
                <a:cs typeface="Arial"/>
              </a:defRPr>
            </a:lvl1pPr>
            <a:lvl2pPr marL="457200" indent="0">
              <a:lnSpc>
                <a:spcPct val="100000"/>
              </a:lnSpc>
              <a:buNone/>
              <a:defRPr sz="1600">
                <a:solidFill>
                  <a:schemeClr val="bg1"/>
                </a:solidFill>
                <a:latin typeface="Arial"/>
                <a:cs typeface="Arial"/>
              </a:defRPr>
            </a:lvl2pPr>
            <a:lvl3pPr marL="914400" indent="0">
              <a:lnSpc>
                <a:spcPct val="100000"/>
              </a:lnSpc>
              <a:buNone/>
              <a:defRPr sz="1600">
                <a:solidFill>
                  <a:schemeClr val="bg1"/>
                </a:solidFill>
                <a:latin typeface="Arial"/>
                <a:cs typeface="Arial"/>
              </a:defRPr>
            </a:lvl3pPr>
            <a:lvl4pPr marL="1371600" indent="0">
              <a:lnSpc>
                <a:spcPct val="100000"/>
              </a:lnSpc>
              <a:buNone/>
              <a:defRPr sz="1600">
                <a:solidFill>
                  <a:schemeClr val="bg1"/>
                </a:solidFill>
                <a:latin typeface="Arial"/>
                <a:cs typeface="Arial"/>
              </a:defRPr>
            </a:lvl4pPr>
            <a:lvl5pPr>
              <a:lnSpc>
                <a:spcPct val="100000"/>
              </a:lnSpc>
              <a:defRPr sz="1600">
                <a:solidFill>
                  <a:schemeClr val="bg1"/>
                </a:solidFill>
                <a:latin typeface="Arial"/>
                <a:cs typeface="Arial"/>
              </a:defRPr>
            </a:lvl5pPr>
          </a:lstStyle>
          <a:p>
            <a:pPr lvl="0"/>
            <a:r>
              <a:rPr lang="en-US"/>
              <a:t>Click to edit Master text styles</a:t>
            </a:r>
          </a:p>
        </p:txBody>
      </p:sp>
      <p:sp>
        <p:nvSpPr>
          <p:cNvPr id="10" name="Rectangle 9"/>
          <p:cNvSpPr/>
          <p:nvPr userDrawn="1"/>
        </p:nvSpPr>
        <p:spPr>
          <a:xfrm>
            <a:off x="-15847" y="680397"/>
            <a:ext cx="82664" cy="387197"/>
          </a:xfrm>
          <a:prstGeom prst="rect">
            <a:avLst/>
          </a:prstGeom>
          <a:solidFill>
            <a:srgbClr val="990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5" name="Picture 14" descr="IUB_ftp.H.201.ep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370367" y="4326067"/>
            <a:ext cx="4418054" cy="463183"/>
          </a:xfrm>
          <a:prstGeom prst="rect">
            <a:avLst/>
          </a:prstGeom>
        </p:spPr>
      </p:pic>
      <p:sp>
        <p:nvSpPr>
          <p:cNvPr id="12" name="Rectangle 11"/>
          <p:cNvSpPr/>
          <p:nvPr userDrawn="1"/>
        </p:nvSpPr>
        <p:spPr>
          <a:xfrm>
            <a:off x="631042" y="4235585"/>
            <a:ext cx="536130" cy="922081"/>
          </a:xfrm>
          <a:prstGeom prst="rect">
            <a:avLst/>
          </a:prstGeom>
          <a:solidFill>
            <a:srgbClr val="990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3" name="Picture 12" descr="tab-rgb.eps"/>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20345" y="4326066"/>
            <a:ext cx="357525" cy="453783"/>
          </a:xfrm>
          <a:prstGeom prst="rect">
            <a:avLst/>
          </a:prstGeom>
        </p:spPr>
      </p:pic>
    </p:spTree>
    <p:extLst>
      <p:ext uri="{BB962C8B-B14F-4D97-AF65-F5344CB8AC3E}">
        <p14:creationId xmlns:p14="http://schemas.microsoft.com/office/powerpoint/2010/main" val="11896610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161892" y="634604"/>
            <a:ext cx="6802482" cy="85725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161892" y="1589938"/>
            <a:ext cx="6802482" cy="321528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693843513"/>
      </p:ext>
    </p:extLst>
  </p:cSld>
  <p:clrMap bg1="lt1" tx1="dk1" bg2="lt2" tx2="dk2" accent1="accent1" accent2="accent2" accent3="accent3" accent4="accent4" accent5="accent5" accent6="accent6" hlink="hlink" folHlink="folHlink"/>
  <p:sldLayoutIdLst>
    <p:sldLayoutId id="2147493469" r:id="rId1"/>
    <p:sldLayoutId id="2147493467" r:id="rId2"/>
    <p:sldLayoutId id="2147493472" r:id="rId3"/>
    <p:sldLayoutId id="2147493457" r:id="rId4"/>
    <p:sldLayoutId id="2147493456" r:id="rId5"/>
    <p:sldLayoutId id="2147493474" r:id="rId6"/>
    <p:sldLayoutId id="2147493475" r:id="rId7"/>
    <p:sldLayoutId id="2147493476" r:id="rId8"/>
    <p:sldLayoutId id="2147493477" r:id="rId9"/>
  </p:sldLayoutIdLst>
  <p:txStyles>
    <p:titleStyle>
      <a:lvl1pPr algn="l" defTabSz="457200" rtl="0" eaLnBrk="1" latinLnBrk="0" hangingPunct="1">
        <a:spcBef>
          <a:spcPct val="0"/>
        </a:spcBef>
        <a:buNone/>
        <a:defRPr sz="3200" b="1" i="0" kern="100" spc="0">
          <a:solidFill>
            <a:schemeClr val="tx1"/>
          </a:solidFill>
          <a:latin typeface="Arial"/>
          <a:ea typeface="+mj-ea"/>
          <a:cs typeface="Arial"/>
        </a:defRPr>
      </a:lvl1pPr>
    </p:titleStyle>
    <p:bodyStyle>
      <a:lvl1pPr marL="342900" indent="-342900" algn="l" defTabSz="457200" rtl="0" eaLnBrk="1" latinLnBrk="0" hangingPunct="1">
        <a:lnSpc>
          <a:spcPct val="100000"/>
        </a:lnSpc>
        <a:spcBef>
          <a:spcPts val="0"/>
        </a:spcBef>
        <a:spcAft>
          <a:spcPts val="1800"/>
        </a:spcAft>
        <a:buClr>
          <a:schemeClr val="tx1">
            <a:lumMod val="50000"/>
            <a:lumOff val="50000"/>
          </a:schemeClr>
        </a:buClr>
        <a:buSzPct val="100000"/>
        <a:buFont typeface="Wingdings" charset="2"/>
        <a:buChar char="§"/>
        <a:defRPr sz="1800" kern="1200">
          <a:solidFill>
            <a:schemeClr val="tx1"/>
          </a:solidFill>
          <a:latin typeface="Arial"/>
          <a:ea typeface="+mn-ea"/>
          <a:cs typeface="Arial"/>
        </a:defRPr>
      </a:lvl1pPr>
      <a:lvl2pPr marL="742950" indent="-285750" algn="l" defTabSz="457200" rtl="0" eaLnBrk="1" latinLnBrk="0" hangingPunct="1">
        <a:lnSpc>
          <a:spcPct val="100000"/>
        </a:lnSpc>
        <a:spcBef>
          <a:spcPts val="0"/>
        </a:spcBef>
        <a:spcAft>
          <a:spcPts val="1800"/>
        </a:spcAft>
        <a:buFont typeface="Arial"/>
        <a:buChar char="–"/>
        <a:defRPr sz="1800" kern="1200">
          <a:solidFill>
            <a:schemeClr val="tx1"/>
          </a:solidFill>
          <a:latin typeface="Arial"/>
          <a:ea typeface="+mn-ea"/>
          <a:cs typeface="Arial"/>
        </a:defRPr>
      </a:lvl2pPr>
      <a:lvl3pPr marL="1143000" indent="-228600" algn="l" defTabSz="457200" rtl="0" eaLnBrk="1" latinLnBrk="0" hangingPunct="1">
        <a:lnSpc>
          <a:spcPct val="100000"/>
        </a:lnSpc>
        <a:spcBef>
          <a:spcPts val="0"/>
        </a:spcBef>
        <a:spcAft>
          <a:spcPts val="1800"/>
        </a:spcAft>
        <a:buFont typeface="Arial"/>
        <a:buChar char="•"/>
        <a:defRPr sz="1800" kern="1200">
          <a:solidFill>
            <a:schemeClr val="tx1"/>
          </a:solidFill>
          <a:latin typeface="Arial"/>
          <a:ea typeface="+mn-ea"/>
          <a:cs typeface="Arial"/>
        </a:defRPr>
      </a:lvl3pPr>
      <a:lvl4pPr marL="1600200" indent="-228600" algn="l" defTabSz="457200" rtl="0" eaLnBrk="1" latinLnBrk="0" hangingPunct="1">
        <a:lnSpc>
          <a:spcPct val="100000"/>
        </a:lnSpc>
        <a:spcBef>
          <a:spcPts val="0"/>
        </a:spcBef>
        <a:spcAft>
          <a:spcPts val="1800"/>
        </a:spcAft>
        <a:buFont typeface="Arial"/>
        <a:buChar char="–"/>
        <a:defRPr sz="1800" kern="1200">
          <a:solidFill>
            <a:schemeClr val="tx1"/>
          </a:solidFill>
          <a:latin typeface="Arial"/>
          <a:ea typeface="+mn-ea"/>
          <a:cs typeface="Arial"/>
        </a:defRPr>
      </a:lvl4pPr>
      <a:lvl5pPr marL="2057400" indent="-228600" algn="l" defTabSz="457200" rtl="0" eaLnBrk="1" latinLnBrk="0" hangingPunct="1">
        <a:lnSpc>
          <a:spcPct val="100000"/>
        </a:lnSpc>
        <a:spcBef>
          <a:spcPts val="0"/>
        </a:spcBef>
        <a:spcAft>
          <a:spcPts val="1800"/>
        </a:spcAft>
        <a:buFont typeface="Arial"/>
        <a:buChar char="»"/>
        <a:defRPr sz="1800" kern="1200">
          <a:solidFill>
            <a:schemeClr val="tx1"/>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hyperlink" Target="mailto:askhhc@indiana.edu" TargetMode="Externa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New Freshman Parent Talk</a:t>
            </a:r>
          </a:p>
        </p:txBody>
      </p:sp>
      <p:sp>
        <p:nvSpPr>
          <p:cNvPr id="3" name="Text Placeholder 2"/>
          <p:cNvSpPr>
            <a:spLocks noGrp="1"/>
          </p:cNvSpPr>
          <p:nvPr>
            <p:ph type="body" sz="quarter" idx="10"/>
          </p:nvPr>
        </p:nvSpPr>
        <p:spPr/>
        <p:txBody>
          <a:bodyPr/>
          <a:lstStyle/>
          <a:p>
            <a:r>
              <a:rPr lang="en-US" dirty="0"/>
              <a:t>INDIANA UNIVERSITY BLOOMINGTON</a:t>
            </a:r>
          </a:p>
        </p:txBody>
      </p:sp>
      <p:sp>
        <p:nvSpPr>
          <p:cNvPr id="4" name="Text Placeholder 3"/>
          <p:cNvSpPr>
            <a:spLocks noGrp="1"/>
          </p:cNvSpPr>
          <p:nvPr>
            <p:ph type="body" sz="quarter" idx="11"/>
          </p:nvPr>
        </p:nvSpPr>
        <p:spPr/>
        <p:txBody>
          <a:bodyPr/>
          <a:lstStyle/>
          <a:p>
            <a:r>
              <a:rPr lang="en-US" dirty="0"/>
              <a:t>Hutton Honors College</a:t>
            </a:r>
          </a:p>
        </p:txBody>
      </p:sp>
      <p:sp>
        <p:nvSpPr>
          <p:cNvPr id="5" name="Text Placeholder 3">
            <a:extLst>
              <a:ext uri="{FF2B5EF4-FFF2-40B4-BE49-F238E27FC236}">
                <a16:creationId xmlns:a16="http://schemas.microsoft.com/office/drawing/2014/main" id="{8FB08720-C41D-4842-B2C7-99E35AD304EF}"/>
              </a:ext>
            </a:extLst>
          </p:cNvPr>
          <p:cNvSpPr txBox="1">
            <a:spLocks/>
          </p:cNvSpPr>
          <p:nvPr/>
        </p:nvSpPr>
        <p:spPr>
          <a:xfrm>
            <a:off x="530694" y="3828859"/>
            <a:ext cx="7734222" cy="252412"/>
          </a:xfrm>
          <a:prstGeom prst="rect">
            <a:avLst/>
          </a:prstGeom>
        </p:spPr>
        <p:txBody>
          <a:bodyPr vert="horz" lIns="91440" tIns="45720" rIns="91440" bIns="45720" rtlCol="0" anchor="ctr">
            <a:noAutofit/>
          </a:bodyPr>
          <a:lstStyle>
            <a:lvl1pPr marL="0" indent="0" algn="l" defTabSz="457200" rtl="0" eaLnBrk="1" latinLnBrk="0" hangingPunct="1">
              <a:lnSpc>
                <a:spcPct val="100000"/>
              </a:lnSpc>
              <a:spcBef>
                <a:spcPts val="0"/>
              </a:spcBef>
              <a:spcAft>
                <a:spcPts val="1800"/>
              </a:spcAft>
              <a:buClr>
                <a:schemeClr val="tx1">
                  <a:lumMod val="50000"/>
                  <a:lumOff val="50000"/>
                </a:schemeClr>
              </a:buClr>
              <a:buSzPct val="100000"/>
              <a:buFont typeface="Wingdings" charset="2"/>
              <a:buNone/>
              <a:defRPr sz="1800" b="0" kern="1200" spc="0" baseline="0">
                <a:solidFill>
                  <a:srgbClr val="A6A6A6"/>
                </a:solidFill>
                <a:latin typeface="Arial"/>
                <a:ea typeface="+mn-ea"/>
                <a:cs typeface="Arial"/>
              </a:defRPr>
            </a:lvl1pPr>
            <a:lvl2pPr marL="742950" indent="-285750" algn="l" defTabSz="457200" rtl="0" eaLnBrk="1" latinLnBrk="0" hangingPunct="1">
              <a:lnSpc>
                <a:spcPct val="100000"/>
              </a:lnSpc>
              <a:spcBef>
                <a:spcPts val="0"/>
              </a:spcBef>
              <a:spcAft>
                <a:spcPts val="1800"/>
              </a:spcAft>
              <a:buFont typeface="Arial"/>
              <a:buChar char="–"/>
              <a:defRPr sz="1800" kern="1200">
                <a:solidFill>
                  <a:schemeClr val="tx1"/>
                </a:solidFill>
                <a:latin typeface="Arial"/>
                <a:ea typeface="+mn-ea"/>
                <a:cs typeface="Arial"/>
              </a:defRPr>
            </a:lvl2pPr>
            <a:lvl3pPr marL="1143000" indent="-228600" algn="l" defTabSz="457200" rtl="0" eaLnBrk="1" latinLnBrk="0" hangingPunct="1">
              <a:lnSpc>
                <a:spcPct val="100000"/>
              </a:lnSpc>
              <a:spcBef>
                <a:spcPts val="0"/>
              </a:spcBef>
              <a:spcAft>
                <a:spcPts val="1800"/>
              </a:spcAft>
              <a:buFont typeface="Arial"/>
              <a:buChar char="•"/>
              <a:defRPr sz="1800" kern="1200">
                <a:solidFill>
                  <a:schemeClr val="tx1"/>
                </a:solidFill>
                <a:latin typeface="Arial"/>
                <a:ea typeface="+mn-ea"/>
                <a:cs typeface="Arial"/>
              </a:defRPr>
            </a:lvl3pPr>
            <a:lvl4pPr marL="1600200" indent="-228600" algn="l" defTabSz="457200" rtl="0" eaLnBrk="1" latinLnBrk="0" hangingPunct="1">
              <a:lnSpc>
                <a:spcPct val="100000"/>
              </a:lnSpc>
              <a:spcBef>
                <a:spcPts val="0"/>
              </a:spcBef>
              <a:spcAft>
                <a:spcPts val="1800"/>
              </a:spcAft>
              <a:buFont typeface="Arial"/>
              <a:buChar char="–"/>
              <a:defRPr sz="1800" kern="1200">
                <a:solidFill>
                  <a:schemeClr val="tx1"/>
                </a:solidFill>
                <a:latin typeface="Arial"/>
                <a:ea typeface="+mn-ea"/>
                <a:cs typeface="Arial"/>
              </a:defRPr>
            </a:lvl4pPr>
            <a:lvl5pPr marL="2057400" indent="-228600" algn="l" defTabSz="457200" rtl="0" eaLnBrk="1" latinLnBrk="0" hangingPunct="1">
              <a:lnSpc>
                <a:spcPct val="100000"/>
              </a:lnSpc>
              <a:spcBef>
                <a:spcPts val="0"/>
              </a:spcBef>
              <a:spcAft>
                <a:spcPts val="1800"/>
              </a:spcAft>
              <a:buFont typeface="Arial"/>
              <a:buChar char="»"/>
              <a:defRPr sz="1800" kern="1200">
                <a:solidFill>
                  <a:schemeClr val="tx1"/>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dirty="0"/>
              <a:t>By Assistant Dean Lynn Cochran</a:t>
            </a:r>
          </a:p>
        </p:txBody>
      </p:sp>
    </p:spTree>
    <p:extLst>
      <p:ext uri="{BB962C8B-B14F-4D97-AF65-F5344CB8AC3E}">
        <p14:creationId xmlns:p14="http://schemas.microsoft.com/office/powerpoint/2010/main" val="9190174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a:t>Welcome to the Hutton Honors College (HHC)</a:t>
            </a:r>
          </a:p>
        </p:txBody>
      </p:sp>
      <p:sp>
        <p:nvSpPr>
          <p:cNvPr id="4" name="Content Placeholder 3"/>
          <p:cNvSpPr>
            <a:spLocks noGrp="1"/>
          </p:cNvSpPr>
          <p:nvPr>
            <p:ph idx="1"/>
          </p:nvPr>
        </p:nvSpPr>
        <p:spPr/>
        <p:txBody>
          <a:bodyPr>
            <a:normAutofit/>
          </a:bodyPr>
          <a:lstStyle/>
          <a:p>
            <a:pPr lvl="0">
              <a:buFont typeface="Arial" panose="020B0604020202020204" pitchFamily="34" charset="0"/>
              <a:buChar char="•"/>
            </a:pPr>
            <a:r>
              <a:rPr lang="en-US" dirty="0"/>
              <a:t>Our mission at the HHC is to provide intellectually broadening opportunities and to encourage students to internalize a view of Honors as more than a credential – to challenge themselves to find opportunities for leadership and service</a:t>
            </a:r>
          </a:p>
          <a:p>
            <a:pPr lvl="0">
              <a:buFont typeface="Arial" panose="020B0604020202020204" pitchFamily="34" charset="0"/>
              <a:buChar char="•"/>
            </a:pPr>
            <a:r>
              <a:rPr lang="en-US" dirty="0"/>
              <a:t>This past year and a half has been difficult, but we are here to help. We hope this year will be better than last year and expect to have students back on campus in the fall.</a:t>
            </a:r>
          </a:p>
          <a:p>
            <a:pPr lvl="0">
              <a:buFont typeface="Arial" panose="020B0604020202020204" pitchFamily="34" charset="0"/>
              <a:buChar char="•"/>
            </a:pPr>
            <a:endParaRPr lang="en-US" dirty="0"/>
          </a:p>
        </p:txBody>
      </p:sp>
    </p:spTree>
    <p:extLst>
      <p:ext uri="{BB962C8B-B14F-4D97-AF65-F5344CB8AC3E}">
        <p14:creationId xmlns:p14="http://schemas.microsoft.com/office/powerpoint/2010/main" val="21440120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Overview</a:t>
            </a:r>
          </a:p>
        </p:txBody>
      </p:sp>
      <p:sp>
        <p:nvSpPr>
          <p:cNvPr id="4" name="Content Placeholder 3"/>
          <p:cNvSpPr>
            <a:spLocks noGrp="1"/>
          </p:cNvSpPr>
          <p:nvPr>
            <p:ph idx="1"/>
          </p:nvPr>
        </p:nvSpPr>
        <p:spPr/>
        <p:txBody>
          <a:bodyPr>
            <a:normAutofit fontScale="77500" lnSpcReduction="20000"/>
          </a:bodyPr>
          <a:lstStyle/>
          <a:p>
            <a:pPr lvl="0">
              <a:buFont typeface="Arial" panose="020B0604020202020204" pitchFamily="34" charset="0"/>
              <a:buChar char="•"/>
            </a:pPr>
            <a:r>
              <a:rPr lang="en-US" dirty="0"/>
              <a:t>The HHC is like a small liberal arts college situated at a Research 1 university, our mission is to make the campus feel smaller—but provide important research opportunities</a:t>
            </a:r>
          </a:p>
          <a:p>
            <a:pPr lvl="0">
              <a:buFont typeface="Arial" panose="020B0604020202020204" pitchFamily="34" charset="0"/>
              <a:buChar char="•"/>
            </a:pPr>
            <a:r>
              <a:rPr lang="en-US" dirty="0"/>
              <a:t>We take the top 15% of freshmen who apply to IU (typically 1,000 freshmen enter at one time)</a:t>
            </a:r>
          </a:p>
          <a:p>
            <a:pPr lvl="0">
              <a:buFont typeface="Arial" panose="020B0604020202020204" pitchFamily="34" charset="0"/>
              <a:buChar char="•"/>
            </a:pPr>
            <a:r>
              <a:rPr lang="en-US" dirty="0"/>
              <a:t>The HHC is compatible with other degree programs (Kelley, SICE, etc.)</a:t>
            </a:r>
          </a:p>
          <a:p>
            <a:pPr lvl="0">
              <a:buFont typeface="Arial" panose="020B0604020202020204" pitchFamily="34" charset="0"/>
              <a:buChar char="•"/>
            </a:pPr>
            <a:r>
              <a:rPr lang="en-US" b="1" dirty="0"/>
              <a:t>3 ways to earn Honors – </a:t>
            </a:r>
            <a:r>
              <a:rPr lang="en-US" dirty="0"/>
              <a:t>Hutton Honors Notation, honors by GPA, honors in the department</a:t>
            </a:r>
          </a:p>
          <a:p>
            <a:pPr lvl="0">
              <a:buFont typeface="Arial" panose="020B0604020202020204" pitchFamily="34" charset="0"/>
              <a:buChar char="•"/>
            </a:pPr>
            <a:r>
              <a:rPr lang="en-US" dirty="0"/>
              <a:t>Criteria to stay in the HHC – 3.4 and two honors courses by the end of the sixth semester</a:t>
            </a:r>
          </a:p>
          <a:p>
            <a:pPr lvl="0">
              <a:buFont typeface="Arial" panose="020B0604020202020204" pitchFamily="34" charset="0"/>
              <a:buChar char="•"/>
            </a:pPr>
            <a:r>
              <a:rPr lang="en-US" dirty="0"/>
              <a:t>Students often earn more than one major </a:t>
            </a:r>
          </a:p>
        </p:txBody>
      </p:sp>
    </p:spTree>
    <p:extLst>
      <p:ext uri="{BB962C8B-B14F-4D97-AF65-F5344CB8AC3E}">
        <p14:creationId xmlns:p14="http://schemas.microsoft.com/office/powerpoint/2010/main" val="29193032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DC3888-F45D-47C4-A367-62D55953AE35}"/>
              </a:ext>
            </a:extLst>
          </p:cNvPr>
          <p:cNvSpPr>
            <a:spLocks noGrp="1"/>
          </p:cNvSpPr>
          <p:nvPr>
            <p:ph type="ctrTitle"/>
          </p:nvPr>
        </p:nvSpPr>
        <p:spPr/>
        <p:txBody>
          <a:bodyPr/>
          <a:lstStyle/>
          <a:p>
            <a:r>
              <a:rPr lang="en-US" dirty="0"/>
              <a:t>Curriculum</a:t>
            </a:r>
          </a:p>
        </p:txBody>
      </p:sp>
      <p:sp>
        <p:nvSpPr>
          <p:cNvPr id="4" name="Content Placeholder 3">
            <a:extLst>
              <a:ext uri="{FF2B5EF4-FFF2-40B4-BE49-F238E27FC236}">
                <a16:creationId xmlns:a16="http://schemas.microsoft.com/office/drawing/2014/main" id="{666C6AEE-AF39-4316-9250-274CC57A0B85}"/>
              </a:ext>
            </a:extLst>
          </p:cNvPr>
          <p:cNvSpPr>
            <a:spLocks noGrp="1"/>
          </p:cNvSpPr>
          <p:nvPr>
            <p:ph idx="1"/>
          </p:nvPr>
        </p:nvSpPr>
        <p:spPr/>
        <p:txBody>
          <a:bodyPr>
            <a:normAutofit fontScale="92500" lnSpcReduction="10000"/>
          </a:bodyPr>
          <a:lstStyle/>
          <a:p>
            <a:pPr lvl="0">
              <a:buFont typeface="Arial" panose="020B0604020202020204" pitchFamily="34" charset="0"/>
              <a:buChar char="•"/>
            </a:pPr>
            <a:r>
              <a:rPr lang="en-US" b="1" dirty="0"/>
              <a:t>Several types of courses</a:t>
            </a:r>
            <a:r>
              <a:rPr lang="en-US" dirty="0"/>
              <a:t>—50-60 HON seminars (n=22) per year—great books oriented—great works of literature, philosophy, scientific reasoning from antiquity to the Enlightenment—interdisciplinary (Psychology &amp; Law, Politics &amp; the Internet, Cognitive Science of Eating)</a:t>
            </a:r>
          </a:p>
          <a:p>
            <a:pPr lvl="0">
              <a:buFont typeface="Arial" panose="020B0604020202020204" pitchFamily="34" charset="0"/>
              <a:buChar char="•"/>
            </a:pPr>
            <a:r>
              <a:rPr lang="en-US" dirty="0"/>
              <a:t>Close to </a:t>
            </a:r>
            <a:r>
              <a:rPr lang="en-US" b="1" dirty="0"/>
              <a:t>300 total courses</a:t>
            </a:r>
            <a:r>
              <a:rPr lang="en-US" dirty="0"/>
              <a:t> per year counting cross-listed courses </a:t>
            </a:r>
          </a:p>
          <a:p>
            <a:pPr lvl="0">
              <a:buFont typeface="Arial" panose="020B0604020202020204" pitchFamily="34" charset="0"/>
              <a:buChar char="•"/>
            </a:pPr>
            <a:r>
              <a:rPr lang="en-US" dirty="0"/>
              <a:t>Faculty love to teach honors courses, and students enjoy the small classes with peers</a:t>
            </a:r>
          </a:p>
          <a:p>
            <a:pPr lvl="0">
              <a:buFont typeface="Arial" panose="020B0604020202020204" pitchFamily="34" charset="0"/>
              <a:buChar char="•"/>
            </a:pPr>
            <a:r>
              <a:rPr lang="en-US" dirty="0"/>
              <a:t>Classes often involve more reading and writing than a normal class</a:t>
            </a:r>
          </a:p>
        </p:txBody>
      </p:sp>
    </p:spTree>
    <p:extLst>
      <p:ext uri="{BB962C8B-B14F-4D97-AF65-F5344CB8AC3E}">
        <p14:creationId xmlns:p14="http://schemas.microsoft.com/office/powerpoint/2010/main" val="14074169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298A33-49F2-4DA5-9386-B8751E231F2E}"/>
              </a:ext>
            </a:extLst>
          </p:cNvPr>
          <p:cNvSpPr>
            <a:spLocks noGrp="1"/>
          </p:cNvSpPr>
          <p:nvPr>
            <p:ph type="ctrTitle"/>
          </p:nvPr>
        </p:nvSpPr>
        <p:spPr/>
        <p:txBody>
          <a:bodyPr/>
          <a:lstStyle/>
          <a:p>
            <a:r>
              <a:rPr lang="en-US" dirty="0"/>
              <a:t>Advising</a:t>
            </a:r>
          </a:p>
        </p:txBody>
      </p:sp>
      <p:sp>
        <p:nvSpPr>
          <p:cNvPr id="4" name="Content Placeholder 3">
            <a:extLst>
              <a:ext uri="{FF2B5EF4-FFF2-40B4-BE49-F238E27FC236}">
                <a16:creationId xmlns:a16="http://schemas.microsoft.com/office/drawing/2014/main" id="{229C47C8-9F85-4C27-98F6-B08F9A3741CC}"/>
              </a:ext>
            </a:extLst>
          </p:cNvPr>
          <p:cNvSpPr>
            <a:spLocks noGrp="1"/>
          </p:cNvSpPr>
          <p:nvPr>
            <p:ph idx="1"/>
          </p:nvPr>
        </p:nvSpPr>
        <p:spPr/>
        <p:txBody>
          <a:bodyPr>
            <a:normAutofit fontScale="85000" lnSpcReduction="20000"/>
          </a:bodyPr>
          <a:lstStyle/>
          <a:p>
            <a:pPr lvl="0">
              <a:buFont typeface="Arial" panose="020B0604020202020204" pitchFamily="34" charset="0"/>
              <a:buChar char="•"/>
            </a:pPr>
            <a:r>
              <a:rPr lang="en-US" dirty="0"/>
              <a:t>Each HHC student is assigned to an honors advisor</a:t>
            </a:r>
          </a:p>
          <a:p>
            <a:pPr lvl="0">
              <a:buFont typeface="Arial" panose="020B0604020202020204" pitchFamily="34" charset="0"/>
              <a:buChar char="•"/>
            </a:pPr>
            <a:r>
              <a:rPr lang="en-US" dirty="0"/>
              <a:t>Students will also have advisors in their schools/majors</a:t>
            </a:r>
          </a:p>
          <a:p>
            <a:pPr lvl="0">
              <a:buFont typeface="Arial" panose="020B0604020202020204" pitchFamily="34" charset="0"/>
              <a:buChar char="•"/>
            </a:pPr>
            <a:r>
              <a:rPr lang="en-US" dirty="0"/>
              <a:t>HHC advisor often needed when a student is changing or adding majors— HHC advisors are generalists, but have their own specialty</a:t>
            </a:r>
          </a:p>
          <a:p>
            <a:pPr lvl="0">
              <a:buFont typeface="Arial" panose="020B0604020202020204" pitchFamily="34" charset="0"/>
              <a:buChar char="•"/>
            </a:pPr>
            <a:r>
              <a:rPr lang="en-US" dirty="0"/>
              <a:t>Can remind students of honors opportunities—grants, scholarships, internships, career counseling</a:t>
            </a:r>
          </a:p>
          <a:p>
            <a:pPr lvl="0">
              <a:buFont typeface="Arial" panose="020B0604020202020204" pitchFamily="34" charset="0"/>
              <a:buChar char="•"/>
            </a:pPr>
            <a:r>
              <a:rPr lang="en-US" dirty="0"/>
              <a:t>May not have same advisor in fall as for Summer Registration</a:t>
            </a:r>
          </a:p>
          <a:p>
            <a:pPr lvl="0">
              <a:buFont typeface="Arial" panose="020B0604020202020204" pitchFamily="34" charset="0"/>
              <a:buChar char="•"/>
            </a:pPr>
            <a:r>
              <a:rPr lang="en-US" dirty="0"/>
              <a:t>Can make changes after NSO without paying a fee</a:t>
            </a:r>
          </a:p>
        </p:txBody>
      </p:sp>
    </p:spTree>
    <p:extLst>
      <p:ext uri="{BB962C8B-B14F-4D97-AF65-F5344CB8AC3E}">
        <p14:creationId xmlns:p14="http://schemas.microsoft.com/office/powerpoint/2010/main" val="24442012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F7A60E-A52F-40C0-BD48-944115A74392}"/>
              </a:ext>
            </a:extLst>
          </p:cNvPr>
          <p:cNvSpPr>
            <a:spLocks noGrp="1"/>
          </p:cNvSpPr>
          <p:nvPr>
            <p:ph type="ctrTitle"/>
          </p:nvPr>
        </p:nvSpPr>
        <p:spPr/>
        <p:txBody>
          <a:bodyPr/>
          <a:lstStyle/>
          <a:p>
            <a:r>
              <a:rPr lang="en-US" dirty="0"/>
              <a:t>Grants &amp; Awards</a:t>
            </a:r>
          </a:p>
        </p:txBody>
      </p:sp>
      <p:sp>
        <p:nvSpPr>
          <p:cNvPr id="4" name="Content Placeholder 3">
            <a:extLst>
              <a:ext uri="{FF2B5EF4-FFF2-40B4-BE49-F238E27FC236}">
                <a16:creationId xmlns:a16="http://schemas.microsoft.com/office/drawing/2014/main" id="{0247292A-6460-4A24-85B9-396659B921EA}"/>
              </a:ext>
            </a:extLst>
          </p:cNvPr>
          <p:cNvSpPr>
            <a:spLocks noGrp="1"/>
          </p:cNvSpPr>
          <p:nvPr>
            <p:ph idx="1"/>
          </p:nvPr>
        </p:nvSpPr>
        <p:spPr/>
        <p:txBody>
          <a:bodyPr/>
          <a:lstStyle/>
          <a:p>
            <a:pPr lvl="0">
              <a:buFont typeface="Arial" panose="020B0604020202020204" pitchFamily="34" charset="0"/>
              <a:buChar char="•"/>
            </a:pPr>
            <a:r>
              <a:rPr lang="en-US" dirty="0"/>
              <a:t>Many grants including for travel, thesis, internships, and creative activities</a:t>
            </a:r>
          </a:p>
          <a:p>
            <a:pPr lvl="0">
              <a:buFont typeface="Arial" panose="020B0604020202020204" pitchFamily="34" charset="0"/>
              <a:buChar char="•"/>
            </a:pPr>
            <a:r>
              <a:rPr lang="en-US" b="1" dirty="0"/>
              <a:t>Hutton International Experiences Program (HIEP)</a:t>
            </a:r>
            <a:r>
              <a:rPr lang="en-US" dirty="0"/>
              <a:t> — $9 million endowment—around 600 awarded per year, students go to more than 75 countries</a:t>
            </a:r>
          </a:p>
          <a:p>
            <a:pPr lvl="0">
              <a:buFont typeface="Arial" panose="020B0604020202020204" pitchFamily="34" charset="0"/>
              <a:buChar char="•"/>
            </a:pPr>
            <a:r>
              <a:rPr lang="en-US" b="1" dirty="0"/>
              <a:t>Many national scholarship awards offered </a:t>
            </a:r>
            <a:r>
              <a:rPr lang="en-US" dirty="0"/>
              <a:t>— including Fulbright, Goldwater, Marshall, Beinecke, Truman, Udall, Palmer-Brandon </a:t>
            </a:r>
          </a:p>
        </p:txBody>
      </p:sp>
    </p:spTree>
    <p:extLst>
      <p:ext uri="{BB962C8B-B14F-4D97-AF65-F5344CB8AC3E}">
        <p14:creationId xmlns:p14="http://schemas.microsoft.com/office/powerpoint/2010/main" val="29803194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DEF35A-32A7-40DA-ACC8-198CBE2B183A}"/>
              </a:ext>
            </a:extLst>
          </p:cNvPr>
          <p:cNvSpPr>
            <a:spLocks noGrp="1"/>
          </p:cNvSpPr>
          <p:nvPr>
            <p:ph type="ctrTitle"/>
          </p:nvPr>
        </p:nvSpPr>
        <p:spPr/>
        <p:txBody>
          <a:bodyPr/>
          <a:lstStyle/>
          <a:p>
            <a:r>
              <a:rPr lang="en-US" dirty="0"/>
              <a:t>Honors Residential Communities (HRCs)</a:t>
            </a:r>
          </a:p>
        </p:txBody>
      </p:sp>
      <p:sp>
        <p:nvSpPr>
          <p:cNvPr id="4" name="Content Placeholder 3">
            <a:extLst>
              <a:ext uri="{FF2B5EF4-FFF2-40B4-BE49-F238E27FC236}">
                <a16:creationId xmlns:a16="http://schemas.microsoft.com/office/drawing/2014/main" id="{9AFCEC68-D577-4A34-9AE9-9489F202751E}"/>
              </a:ext>
            </a:extLst>
          </p:cNvPr>
          <p:cNvSpPr>
            <a:spLocks noGrp="1"/>
          </p:cNvSpPr>
          <p:nvPr>
            <p:ph idx="1"/>
          </p:nvPr>
        </p:nvSpPr>
        <p:spPr/>
        <p:txBody>
          <a:bodyPr>
            <a:normAutofit/>
          </a:bodyPr>
          <a:lstStyle/>
          <a:p>
            <a:pPr lvl="0">
              <a:buFont typeface="Arial" panose="020B0604020202020204" pitchFamily="34" charset="0"/>
              <a:buChar char="•"/>
            </a:pPr>
            <a:r>
              <a:rPr lang="en-US" dirty="0"/>
              <a:t>HRC floors in three residence halls for freshmen this year</a:t>
            </a:r>
          </a:p>
          <a:p>
            <a:pPr lvl="0">
              <a:buFont typeface="Arial" panose="020B0604020202020204" pitchFamily="34" charset="0"/>
              <a:buChar char="•"/>
            </a:pPr>
            <a:r>
              <a:rPr lang="en-US" dirty="0"/>
              <a:t>Faculty Fellows are attached to the floor</a:t>
            </a:r>
          </a:p>
          <a:p>
            <a:pPr lvl="0">
              <a:buFont typeface="Arial" panose="020B0604020202020204" pitchFamily="34" charset="0"/>
              <a:buChar char="•"/>
            </a:pPr>
            <a:r>
              <a:rPr lang="en-US" dirty="0"/>
              <a:t>HRCs are a place where students can live with others who share their interests and time management skills</a:t>
            </a:r>
          </a:p>
          <a:p>
            <a:pPr lvl="0">
              <a:buFont typeface="Arial" panose="020B0604020202020204" pitchFamily="34" charset="0"/>
              <a:buChar char="•"/>
            </a:pPr>
            <a:r>
              <a:rPr lang="en-US" dirty="0"/>
              <a:t>25-50 students per floor, diverse, high return rate </a:t>
            </a:r>
          </a:p>
        </p:txBody>
      </p:sp>
    </p:spTree>
    <p:extLst>
      <p:ext uri="{BB962C8B-B14F-4D97-AF65-F5344CB8AC3E}">
        <p14:creationId xmlns:p14="http://schemas.microsoft.com/office/powerpoint/2010/main" val="9157699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781E4B-601B-4E6D-A0B8-D6278F99FE27}"/>
              </a:ext>
            </a:extLst>
          </p:cNvPr>
          <p:cNvSpPr>
            <a:spLocks noGrp="1"/>
          </p:cNvSpPr>
          <p:nvPr>
            <p:ph type="ctrTitle"/>
          </p:nvPr>
        </p:nvSpPr>
        <p:spPr/>
        <p:txBody>
          <a:bodyPr/>
          <a:lstStyle/>
          <a:p>
            <a:r>
              <a:rPr lang="en-US" dirty="0"/>
              <a:t>Extra-curricular Activities &amp; Events</a:t>
            </a:r>
          </a:p>
        </p:txBody>
      </p:sp>
      <p:sp>
        <p:nvSpPr>
          <p:cNvPr id="4" name="Content Placeholder 3">
            <a:extLst>
              <a:ext uri="{FF2B5EF4-FFF2-40B4-BE49-F238E27FC236}">
                <a16:creationId xmlns:a16="http://schemas.microsoft.com/office/drawing/2014/main" id="{FE418394-2BD3-47A6-BC52-8D978DA443D7}"/>
              </a:ext>
            </a:extLst>
          </p:cNvPr>
          <p:cNvSpPr>
            <a:spLocks noGrp="1"/>
          </p:cNvSpPr>
          <p:nvPr>
            <p:ph idx="1"/>
          </p:nvPr>
        </p:nvSpPr>
        <p:spPr/>
        <p:txBody>
          <a:bodyPr>
            <a:normAutofit/>
          </a:bodyPr>
          <a:lstStyle/>
          <a:p>
            <a:pPr lvl="0">
              <a:buFont typeface="Arial" panose="020B0604020202020204" pitchFamily="34" charset="0"/>
              <a:buChar char="•"/>
            </a:pPr>
            <a:r>
              <a:rPr lang="en-US" dirty="0"/>
              <a:t>An opportunity to explore beyond comfort zone</a:t>
            </a:r>
          </a:p>
          <a:p>
            <a:pPr lvl="0">
              <a:buFont typeface="Arial" panose="020B0604020202020204" pitchFamily="34" charset="0"/>
              <a:buChar char="•"/>
            </a:pPr>
            <a:r>
              <a:rPr lang="en-US" dirty="0"/>
              <a:t>Benefits of research facility–lots of distinguished visitors &amp; visiting faculty</a:t>
            </a:r>
          </a:p>
          <a:p>
            <a:pPr lvl="0">
              <a:buFont typeface="Arial" panose="020B0604020202020204" pitchFamily="34" charset="0"/>
              <a:buChar char="•"/>
            </a:pPr>
            <a:r>
              <a:rPr lang="en-US" dirty="0"/>
              <a:t>Subsidized tickets for many events</a:t>
            </a:r>
          </a:p>
          <a:p>
            <a:pPr lvl="0">
              <a:buFont typeface="Arial" panose="020B0604020202020204" pitchFamily="34" charset="0"/>
              <a:buChar char="•"/>
            </a:pPr>
            <a:r>
              <a:rPr lang="en-US" dirty="0"/>
              <a:t>10+ Honors Student Organizations</a:t>
            </a:r>
          </a:p>
          <a:p>
            <a:pPr lvl="1">
              <a:buFont typeface="Arial" panose="020B0604020202020204" pitchFamily="34" charset="0"/>
              <a:buChar char="•"/>
            </a:pPr>
            <a:r>
              <a:rPr lang="en-US" dirty="0"/>
              <a:t>With opportunities for community service</a:t>
            </a:r>
          </a:p>
        </p:txBody>
      </p:sp>
    </p:spTree>
    <p:extLst>
      <p:ext uri="{BB962C8B-B14F-4D97-AF65-F5344CB8AC3E}">
        <p14:creationId xmlns:p14="http://schemas.microsoft.com/office/powerpoint/2010/main" val="40846582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82C4CE-2ED2-42F3-90E4-203179B041DE}"/>
              </a:ext>
            </a:extLst>
          </p:cNvPr>
          <p:cNvSpPr>
            <a:spLocks noGrp="1"/>
          </p:cNvSpPr>
          <p:nvPr>
            <p:ph type="ctrTitle"/>
          </p:nvPr>
        </p:nvSpPr>
        <p:spPr/>
        <p:txBody>
          <a:bodyPr/>
          <a:lstStyle/>
          <a:p>
            <a:r>
              <a:rPr lang="en-US" dirty="0"/>
              <a:t>Conclusion</a:t>
            </a:r>
          </a:p>
        </p:txBody>
      </p:sp>
      <p:sp>
        <p:nvSpPr>
          <p:cNvPr id="4" name="Content Placeholder 3">
            <a:extLst>
              <a:ext uri="{FF2B5EF4-FFF2-40B4-BE49-F238E27FC236}">
                <a16:creationId xmlns:a16="http://schemas.microsoft.com/office/drawing/2014/main" id="{BE01F3A7-EEA9-421B-91AD-B503CEE1FD8C}"/>
              </a:ext>
            </a:extLst>
          </p:cNvPr>
          <p:cNvSpPr>
            <a:spLocks noGrp="1"/>
          </p:cNvSpPr>
          <p:nvPr>
            <p:ph idx="1"/>
          </p:nvPr>
        </p:nvSpPr>
        <p:spPr/>
        <p:txBody>
          <a:bodyPr/>
          <a:lstStyle/>
          <a:p>
            <a:pPr marL="285750" lvl="0" indent="-285750">
              <a:buFont typeface="Arial" panose="020B0604020202020204" pitchFamily="34" charset="0"/>
              <a:buChar char="•"/>
            </a:pPr>
            <a:r>
              <a:rPr lang="en-US" dirty="0"/>
              <a:t>Make sure students don’t take on too much in their first year</a:t>
            </a:r>
          </a:p>
          <a:p>
            <a:pPr marL="285750" lvl="0" indent="-285750">
              <a:buFont typeface="Arial" panose="020B0604020202020204" pitchFamily="34" charset="0"/>
              <a:buChar char="•"/>
            </a:pPr>
            <a:r>
              <a:rPr lang="en-US" dirty="0"/>
              <a:t>If your student is shy, encourage involvement to make IU feel smaller</a:t>
            </a:r>
          </a:p>
          <a:p>
            <a:pPr marL="285750" lvl="0" indent="-285750">
              <a:buFont typeface="Arial" panose="020B0604020202020204" pitchFamily="34" charset="0"/>
              <a:buChar char="•"/>
            </a:pPr>
            <a:r>
              <a:rPr lang="en-US" dirty="0"/>
              <a:t>Relax—we are here to help make IU your student’s new home</a:t>
            </a:r>
          </a:p>
          <a:p>
            <a:pPr marL="285750" lvl="0" indent="-285750">
              <a:buFont typeface="Arial" panose="020B0604020202020204" pitchFamily="34" charset="0"/>
              <a:buChar char="•"/>
            </a:pPr>
            <a:r>
              <a:rPr lang="en-US" dirty="0"/>
              <a:t>Remind your student to contact us if they have a problem</a:t>
            </a:r>
          </a:p>
          <a:p>
            <a:pPr marL="285750" lvl="0" indent="-285750">
              <a:buFont typeface="Arial" panose="020B0604020202020204" pitchFamily="34" charset="0"/>
              <a:buChar char="•"/>
            </a:pPr>
            <a:r>
              <a:rPr lang="en-US" dirty="0"/>
              <a:t>Questions? – Email </a:t>
            </a:r>
            <a:r>
              <a:rPr lang="en-US" dirty="0">
                <a:hlinkClick r:id="rId2"/>
              </a:rPr>
              <a:t>askhhc@indiana.edu</a:t>
            </a:r>
            <a:r>
              <a:rPr lang="en-US" dirty="0"/>
              <a:t> </a:t>
            </a:r>
          </a:p>
        </p:txBody>
      </p:sp>
    </p:spTree>
    <p:extLst>
      <p:ext uri="{BB962C8B-B14F-4D97-AF65-F5344CB8AC3E}">
        <p14:creationId xmlns:p14="http://schemas.microsoft.com/office/powerpoint/2010/main" val="3366436099"/>
      </p:ext>
    </p:extLst>
  </p:cSld>
  <p:clrMapOvr>
    <a:masterClrMapping/>
  </p:clrMapOvr>
</p:sld>
</file>

<file path=ppt/theme/theme1.xml><?xml version="1.0" encoding="utf-8"?>
<a:theme xmlns:a="http://schemas.openxmlformats.org/drawingml/2006/main" name="Mai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IUBloomington-template" id="{442B89A5-E1D6-184F-A554-257ED0F3CDD0}" vid="{43628B47-16EA-9748-9FE9-509C8BE9535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Version xmlns="http://schemas.microsoft.com/sharepoint/v3/fields" xsi:nil="true"/>
    <_Status xmlns="http://schemas.microsoft.com/sharepoint/v3/fields">Not Started</_Statu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0DE64AEEDD9B7A4D93545ACBE97D4615" ma:contentTypeVersion="2" ma:contentTypeDescription="Create a new document." ma:contentTypeScope="" ma:versionID="f49002b78e3a4a71b814eef46a983816">
  <xsd:schema xmlns:xsd="http://www.w3.org/2001/XMLSchema" xmlns:xs="http://www.w3.org/2001/XMLSchema" xmlns:p="http://schemas.microsoft.com/office/2006/metadata/properties" xmlns:ns2="http://schemas.microsoft.com/sharepoint/v3/fields" targetNamespace="http://schemas.microsoft.com/office/2006/metadata/properties" ma:root="true" ma:fieldsID="38f6db2dd0d9a0cf6a8dc37be32b365b" ns2:_="">
    <xsd:import namespace="http://schemas.microsoft.com/sharepoint/v3/fields"/>
    <xsd:element name="properties">
      <xsd:complexType>
        <xsd:sequence>
          <xsd:element name="documentManagement">
            <xsd:complexType>
              <xsd:all>
                <xsd:element ref="ns2:_Status" minOccurs="0"/>
                <xsd:element ref="ns2:_Vers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_Status" ma:index="8" nillable="true" ma:displayName="Status" ma:default="Not Started" ma:internalName="_Status">
      <xsd:simpleType>
        <xsd:union memberTypes="dms:Text">
          <xsd:simpleType>
            <xsd:restriction base="dms:Choice">
              <xsd:enumeration value="Not Started"/>
              <xsd:enumeration value="Draft"/>
              <xsd:enumeration value="Reviewed"/>
              <xsd:enumeration value="Scheduled"/>
              <xsd:enumeration value="Published"/>
              <xsd:enumeration value="Final"/>
              <xsd:enumeration value="Expired"/>
            </xsd:restriction>
          </xsd:simpleType>
        </xsd:union>
      </xsd:simpleType>
    </xsd:element>
    <xsd:element name="_Version" ma:index="9" nillable="true" ma:displayName="Version" ma:internalName="_Version">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ma:displayName="Status"/>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7D2A1B0-FF3E-4009-940D-AED0EB70AA20}">
  <ds:schemaRefs>
    <ds:schemaRef ds:uri="http://schemas.microsoft.com/sharepoint/v3/contenttype/forms"/>
  </ds:schemaRefs>
</ds:datastoreItem>
</file>

<file path=customXml/itemProps2.xml><?xml version="1.0" encoding="utf-8"?>
<ds:datastoreItem xmlns:ds="http://schemas.openxmlformats.org/officeDocument/2006/customXml" ds:itemID="{7B6F2769-7194-4217-93D3-3AF3A4742282}">
  <ds:schemaRefs>
    <ds:schemaRef ds:uri="http://schemas.microsoft.com/office/2006/documentManagement/types"/>
    <ds:schemaRef ds:uri="http://schemas.microsoft.com/office/2006/metadata/properties"/>
    <ds:schemaRef ds:uri="http://www.w3.org/XML/1998/namespace"/>
    <ds:schemaRef ds:uri="http://purl.org/dc/dcmitype/"/>
    <ds:schemaRef ds:uri="http://purl.org/dc/terms/"/>
    <ds:schemaRef ds:uri="http://purl.org/dc/elements/1.1/"/>
    <ds:schemaRef ds:uri="http://schemas.microsoft.com/office/infopath/2007/PartnerControls"/>
    <ds:schemaRef ds:uri="http://schemas.openxmlformats.org/package/2006/metadata/core-properties"/>
    <ds:schemaRef ds:uri="http://schemas.microsoft.com/sharepoint/v3/fields"/>
  </ds:schemaRefs>
</ds:datastoreItem>
</file>

<file path=customXml/itemProps3.xml><?xml version="1.0" encoding="utf-8"?>
<ds:datastoreItem xmlns:ds="http://schemas.openxmlformats.org/officeDocument/2006/customXml" ds:itemID="{E4214858-785C-42F7-BE66-6D0E79395FC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fields"/>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HHC Draft PPT</Template>
  <TotalTime>113</TotalTime>
  <Words>588</Words>
  <Application>Microsoft Office PowerPoint</Application>
  <PresentationFormat>On-screen Show (16:9)</PresentationFormat>
  <Paragraphs>47</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Wingdings</vt:lpstr>
      <vt:lpstr>Main</vt:lpstr>
      <vt:lpstr>New Freshman Parent Talk</vt:lpstr>
      <vt:lpstr>Welcome to the Hutton Honors College (HHC)</vt:lpstr>
      <vt:lpstr>Overview</vt:lpstr>
      <vt:lpstr>Curriculum</vt:lpstr>
      <vt:lpstr>Advising</vt:lpstr>
      <vt:lpstr>Grants &amp; Awards</vt:lpstr>
      <vt:lpstr>Honors Residential Communities (HRCs)</vt:lpstr>
      <vt:lpstr>Extra-curricular Activities &amp; Events</vt:lpstr>
      <vt:lpstr>Conclusion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New Freshman Parent Talk</dc:title>
  <dc:creator>Levi Roth</dc:creator>
  <cp:lastModifiedBy>Khalfan</cp:lastModifiedBy>
  <cp:revision>10</cp:revision>
  <cp:lastPrinted>2014-06-24T16:10:50Z</cp:lastPrinted>
  <dcterms:created xsi:type="dcterms:W3CDTF">2020-04-28T17:08:42Z</dcterms:created>
  <dcterms:modified xsi:type="dcterms:W3CDTF">2021-05-07T02:38:57Z</dcterms:modified>
  <cp:contentStatus>Draft</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0x0101000DE64AEEDD9B7A4D93545ACBE97D4615</vt:lpwstr>
  </property>
</Properties>
</file>