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4"/>
  </p:notesMasterIdLst>
  <p:handoutMasterIdLst>
    <p:handoutMasterId r:id="rId15"/>
  </p:handoutMasterIdLst>
  <p:sldIdLst>
    <p:sldId id="314" r:id="rId5"/>
    <p:sldId id="317" r:id="rId6"/>
    <p:sldId id="323" r:id="rId7"/>
    <p:sldId id="324" r:id="rId8"/>
    <p:sldId id="325" r:id="rId9"/>
    <p:sldId id="326" r:id="rId10"/>
    <p:sldId id="327" r:id="rId11"/>
    <p:sldId id="328" r:id="rId12"/>
    <p:sldId id="329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5">
          <p15:clr>
            <a:srgbClr val="A4A3A4"/>
          </p15:clr>
        </p15:guide>
        <p15:guide id="2" pos="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9E9A95"/>
    <a:srgbClr val="382E25"/>
    <a:srgbClr val="C17945"/>
    <a:srgbClr val="31526A"/>
    <a:srgbClr val="690304"/>
    <a:srgbClr val="252626"/>
    <a:srgbClr val="A6A6A6"/>
    <a:srgbClr val="C6BFBB"/>
    <a:srgbClr val="ED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74" autoAdjust="0"/>
  </p:normalViewPr>
  <p:slideViewPr>
    <p:cSldViewPr snapToGrid="0" snapToObjects="1">
      <p:cViewPr varScale="1">
        <p:scale>
          <a:sx n="96" d="100"/>
          <a:sy n="96" d="100"/>
        </p:scale>
        <p:origin x="306" y="72"/>
      </p:cViewPr>
      <p:guideLst>
        <p:guide orient="horz" pos="3185"/>
        <p:guide pos="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-592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lips, Brigid Leigh" userId="b940b927-dba0-4430-9778-c507de5bb88d" providerId="ADAL" clId="{1C66193C-46CA-4614-9CEB-C696A0E68F8B}"/>
    <pc:docChg chg="modSld">
      <pc:chgData name="Phillips, Brigid Leigh" userId="b940b927-dba0-4430-9778-c507de5bb88d" providerId="ADAL" clId="{1C66193C-46CA-4614-9CEB-C696A0E68F8B}" dt="2023-06-06T18:50:30.704" v="39" actId="20577"/>
      <pc:docMkLst>
        <pc:docMk/>
      </pc:docMkLst>
      <pc:sldChg chg="modSp mod">
        <pc:chgData name="Phillips, Brigid Leigh" userId="b940b927-dba0-4430-9778-c507de5bb88d" providerId="ADAL" clId="{1C66193C-46CA-4614-9CEB-C696A0E68F8B}" dt="2023-06-06T18:50:30.704" v="39" actId="20577"/>
        <pc:sldMkLst>
          <pc:docMk/>
          <pc:sldMk cId="1407416935" sldId="324"/>
        </pc:sldMkLst>
        <pc:spChg chg="mod">
          <ac:chgData name="Phillips, Brigid Leigh" userId="b940b927-dba0-4430-9778-c507de5bb88d" providerId="ADAL" clId="{1C66193C-46CA-4614-9CEB-C696A0E68F8B}" dt="2023-06-06T18:50:30.704" v="39" actId="20577"/>
          <ac:spMkLst>
            <pc:docMk/>
            <pc:sldMk cId="1407416935" sldId="324"/>
            <ac:spMk id="4" creationId="{666C6AEE-AF39-4316-9250-274CC57A0B8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59BD-4604-2843-976C-9F2DEE3C79D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4456-6A4C-DF40-836A-7ED7CB72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8F45-8DB7-E449-85E4-EC04F96DF3A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D261-4ACC-5E49-97C5-9D8FD2D9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633304" y="-648376"/>
            <a:ext cx="733465" cy="2367520"/>
            <a:chOff x="685136" y="-246616"/>
            <a:chExt cx="733465" cy="2367520"/>
          </a:xfrm>
        </p:grpSpPr>
        <p:sp>
          <p:nvSpPr>
            <p:cNvPr id="6" name="Rectangle 5"/>
            <p:cNvSpPr/>
            <p:nvPr userDrawn="1"/>
          </p:nvSpPr>
          <p:spPr>
            <a:xfrm>
              <a:off x="685136" y="-246616"/>
              <a:ext cx="733465" cy="236752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308" y="1380149"/>
              <a:ext cx="489120" cy="620806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3" y="2766523"/>
            <a:ext cx="7734221" cy="1114494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000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Unnecessarily extra long title of presentation</a:t>
            </a:r>
          </a:p>
        </p:txBody>
      </p:sp>
      <p:sp>
        <p:nvSpPr>
          <p:cNvPr id="11" name="Text Placehold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30694" y="4709821"/>
            <a:ext cx="7734222" cy="277654"/>
          </a:xfrm>
        </p:spPr>
        <p:txBody>
          <a:bodyPr anchor="ctr">
            <a:noAutofit/>
          </a:bodyPr>
          <a:lstStyle>
            <a:lvl1pPr marL="0" indent="0">
              <a:buNone/>
              <a:defRPr sz="1100" b="1" spc="8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INDIANA UNIVERSITY BLOOMINGTON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2443859"/>
            <a:ext cx="7734222" cy="252412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SUBHEAD OR NAME OF SCHOOL, DEPARTMENT, OR UNIT</a:t>
            </a:r>
          </a:p>
        </p:txBody>
      </p:sp>
    </p:spTree>
    <p:extLst>
      <p:ext uri="{BB962C8B-B14F-4D97-AF65-F5344CB8AC3E}">
        <p14:creationId xmlns:p14="http://schemas.microsoft.com/office/powerpoint/2010/main" val="125665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6694" y="2274522"/>
            <a:ext cx="6802482" cy="656910"/>
          </a:xfrm>
        </p:spPr>
        <p:txBody>
          <a:bodyPr anchor="ctr">
            <a:noAutofit/>
          </a:bodyPr>
          <a:lstStyle>
            <a:lvl1pPr>
              <a:defRPr sz="40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031339"/>
            <a:ext cx="3700462" cy="252412"/>
          </a:xfrm>
        </p:spPr>
        <p:txBody>
          <a:bodyPr anchor="ctr">
            <a:noAutofit/>
          </a:bodyPr>
          <a:lstStyle>
            <a:lvl1pPr marL="0" indent="0">
              <a:buNone/>
              <a:defRPr sz="14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NUMBER OR SUBTITLE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-14942" y="2032000"/>
            <a:ext cx="148614" cy="836706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9827" y="759070"/>
            <a:ext cx="8004391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957832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833956" y="284947"/>
            <a:ext cx="3700462" cy="252412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35410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629404"/>
            <a:ext cx="8015594" cy="2810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4" name="Rectangle 1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 BLOOMINGTON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206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3" y="464386"/>
            <a:ext cx="456057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25303" y="1629405"/>
            <a:ext cx="4560579" cy="279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73058" y="0"/>
            <a:ext cx="3570941" cy="51435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486799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35303" y="4661517"/>
            <a:ext cx="387197" cy="528963"/>
            <a:chOff x="635303" y="4661517"/>
            <a:chExt cx="387197" cy="528963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3348" y="759070"/>
            <a:ext cx="8004409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348" y="1630404"/>
            <a:ext cx="8011069" cy="2818769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buFont typeface="+mj-lt"/>
              <a:buAutoNum type="arabicPeriod"/>
              <a:defRPr sz="1800" spc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833956" y="284947"/>
            <a:ext cx="3700462" cy="252412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0" y="957832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 BLOOMINGTON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30124" y="464386"/>
            <a:ext cx="456057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30124" y="1629404"/>
            <a:ext cx="4560579" cy="2801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09" y="0"/>
            <a:ext cx="3570941" cy="5143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847" y="486799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35303" y="4661517"/>
            <a:ext cx="387197" cy="528963"/>
            <a:chOff x="635303" y="4661517"/>
            <a:chExt cx="38719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33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9" name="Rectangle 8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 BLOOMINGTON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65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 BLOOMINGTON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703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 userDrawn="1">
            <p:ph idx="1"/>
          </p:nvPr>
        </p:nvSpPr>
        <p:spPr>
          <a:xfrm>
            <a:off x="536602" y="680397"/>
            <a:ext cx="7859185" cy="272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847" y="680397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IUB_ftp.H.201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367" y="4326067"/>
            <a:ext cx="4418054" cy="463183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31042" y="4235585"/>
            <a:ext cx="536130" cy="922081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tab-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45" y="4326066"/>
            <a:ext cx="357525" cy="45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6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634604"/>
            <a:ext cx="680248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1589938"/>
            <a:ext cx="6802482" cy="3215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67" r:id="rId2"/>
    <p:sldLayoutId id="2147493472" r:id="rId3"/>
    <p:sldLayoutId id="2147493457" r:id="rId4"/>
    <p:sldLayoutId id="2147493456" r:id="rId5"/>
    <p:sldLayoutId id="2147493474" r:id="rId6"/>
    <p:sldLayoutId id="2147493475" r:id="rId7"/>
    <p:sldLayoutId id="2147493476" r:id="rId8"/>
    <p:sldLayoutId id="214749347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skhhc@indiana.ed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Freshman Parent Talk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INDIANA UNIVERSITY BLOOMINGTON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Hutton Honors College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FB08720-C41D-4842-B2C7-99E35AD304EF}"/>
              </a:ext>
            </a:extLst>
          </p:cNvPr>
          <p:cNvSpPr txBox="1">
            <a:spLocks/>
          </p:cNvSpPr>
          <p:nvPr/>
        </p:nvSpPr>
        <p:spPr>
          <a:xfrm>
            <a:off x="530694" y="3828859"/>
            <a:ext cx="7734222" cy="2524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" charset="2"/>
              <a:buNone/>
              <a:defRPr sz="1800" b="0" kern="1200" spc="0" baseline="0">
                <a:solidFill>
                  <a:srgbClr val="A6A6A6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By Assistant Dean Lynn Cochran</a:t>
            </a:r>
          </a:p>
        </p:txBody>
      </p:sp>
    </p:spTree>
    <p:extLst>
      <p:ext uri="{BB962C8B-B14F-4D97-AF65-F5344CB8AC3E}">
        <p14:creationId xmlns:p14="http://schemas.microsoft.com/office/powerpoint/2010/main" val="91901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 to the Hutton Honors College (HHC)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Our mission at the HHC is to provide intellectually broadening opportunities and to encourage students to internalize a view of Honors as more than a credential – to challenge themselves to find opportunities for leadership and service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1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The HHC is like a small liberal arts college situated at a Research 1 university. Our mission is to make the campus feel smaller—but provide important research opportunities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We take the top 15% of freshmen who apply to IU (typically 1,000 freshmen enter at one time)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The HHC is compatible with other degree programs (Kelley, SICE, etc.)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 dirty="0"/>
              <a:t>3 ways to earn Honors – </a:t>
            </a:r>
            <a:r>
              <a:rPr lang="en-US" dirty="0"/>
              <a:t>Hutton Honors Notation, honors by GPA, honors in the department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Criteria to stay in the HHC – 3.4 and two honors courses by the end of the sixth semester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Students often earn more than one major </a:t>
            </a:r>
          </a:p>
        </p:txBody>
      </p:sp>
    </p:spTree>
    <p:extLst>
      <p:ext uri="{BB962C8B-B14F-4D97-AF65-F5344CB8AC3E}">
        <p14:creationId xmlns:p14="http://schemas.microsoft.com/office/powerpoint/2010/main" val="291930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C3888-F45D-47C4-A367-62D55953AE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Curriculum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6C6AEE-AF39-4316-9250-274CC57A0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1" dirty="0"/>
              <a:t>Several types of courses</a:t>
            </a:r>
            <a:r>
              <a:rPr lang="en-US" dirty="0"/>
              <a:t>—50-60 HON seminars (n=22) per year—great books oriented—great works of literature, philosophy, scientific reasoning from antiquity to the Enlightenment—interdisciplinary (Philosophy &amp; Law, 21</a:t>
            </a:r>
            <a:r>
              <a:rPr lang="en-US" baseline="30000" dirty="0"/>
              <a:t>st</a:t>
            </a:r>
            <a:r>
              <a:rPr lang="en-US" dirty="0"/>
              <a:t> Century </a:t>
            </a:r>
            <a:r>
              <a:rPr lang="en-US"/>
              <a:t>American Fiction, </a:t>
            </a:r>
            <a:r>
              <a:rPr lang="en-US" dirty="0"/>
              <a:t>Global Intelligence)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Close to </a:t>
            </a:r>
            <a:r>
              <a:rPr lang="en-US" b="1" dirty="0"/>
              <a:t>300 total courses</a:t>
            </a:r>
            <a:r>
              <a:rPr lang="en-US" dirty="0"/>
              <a:t> per year counting cross-listed courses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Faculty love to teach honors courses, and students enjoy the small classes with peers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Classes often involve more reading and writing than a normal class</a:t>
            </a:r>
          </a:p>
        </p:txBody>
      </p:sp>
    </p:spTree>
    <p:extLst>
      <p:ext uri="{BB962C8B-B14F-4D97-AF65-F5344CB8AC3E}">
        <p14:creationId xmlns:p14="http://schemas.microsoft.com/office/powerpoint/2010/main" val="140741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98A33-49F2-4DA5-9386-B8751E231F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Advising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9C47C8-9F85-4C27-98F6-B08F9A374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Each HHC student is assigned to an honors advisor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Students will also have advisors in their schools/majors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HHC advisor often needed when a student is changing or adding majors— HHC advisors are generalists, but have their own specialty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Can remind students of honors opportunities—grants, scholarships, internships, career counseling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May not have same advisor in fall as for Summer Registration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Can make changes after NSO without paying a fee</a:t>
            </a:r>
          </a:p>
        </p:txBody>
      </p:sp>
    </p:spTree>
    <p:extLst>
      <p:ext uri="{BB962C8B-B14F-4D97-AF65-F5344CB8AC3E}">
        <p14:creationId xmlns:p14="http://schemas.microsoft.com/office/powerpoint/2010/main" val="244420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7A60E-A52F-40C0-BD48-944115A743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Grants &amp; Awards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7292A-6460-4A24-85B9-396659B92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Many grants including for travel, thesis, internships, and creative activities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 dirty="0"/>
              <a:t>Hutton International Experiences Program (HIEP)</a:t>
            </a:r>
            <a:r>
              <a:rPr lang="en-US" dirty="0"/>
              <a:t> — $9 million endowment—around 600 awarded per year, students go to more than 75 countries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 dirty="0"/>
              <a:t>Many national scholarship awards offered </a:t>
            </a:r>
            <a:r>
              <a:rPr lang="en-US" dirty="0"/>
              <a:t>— including Fulbright, Goldwater, Marshall, Beinecke, Truman, Udall, Palmer-Brandon </a:t>
            </a:r>
          </a:p>
        </p:txBody>
      </p:sp>
    </p:spTree>
    <p:extLst>
      <p:ext uri="{BB962C8B-B14F-4D97-AF65-F5344CB8AC3E}">
        <p14:creationId xmlns:p14="http://schemas.microsoft.com/office/powerpoint/2010/main" val="2980319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EF35A-32A7-40DA-ACC8-198CBE2B18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Honors Residential Communities (HRCs)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CEC68-D577-4A34-9AE9-9489F2027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HRC floors in three residence halls for freshmen this year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Faculty Fellows are attached to the floor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HRCs are a place where students can live with others who share their interests and time management skills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25-50 students per floor, diverse, high return rate </a:t>
            </a:r>
          </a:p>
        </p:txBody>
      </p:sp>
    </p:spTree>
    <p:extLst>
      <p:ext uri="{BB962C8B-B14F-4D97-AF65-F5344CB8AC3E}">
        <p14:creationId xmlns:p14="http://schemas.microsoft.com/office/powerpoint/2010/main" val="915769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1E4B-601B-4E6D-A0B8-D6278F99FE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Extra-curricular Activities &amp; Events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18394-2BD3-47A6-BC52-8D978DA44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An opportunity to explore beyond comfort zone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Benefits of research facility–lots of distinguished visitors &amp; visiting faculty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Subsidized tickets for many events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10+ Honors Student Organizations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opportunities for community service</a:t>
            </a:r>
          </a:p>
        </p:txBody>
      </p:sp>
    </p:spTree>
    <p:extLst>
      <p:ext uri="{BB962C8B-B14F-4D97-AF65-F5344CB8AC3E}">
        <p14:creationId xmlns:p14="http://schemas.microsoft.com/office/powerpoint/2010/main" val="4084658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2C4CE-2ED2-42F3-90E4-203179B041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1F3A7-EEA9-421B-91AD-B503CEE1F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Make sure students don’t take on too much in their first year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If your student is shy, encourage involvement to make IU feel smaller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Relax—we are here to help make IU your student’s new home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Remind your student to contact us if they have a problem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Questions? – Email </a:t>
            </a:r>
            <a:r>
              <a:rPr lang="en-US" dirty="0">
                <a:hlinkClick r:id="rId2"/>
              </a:rPr>
              <a:t>askhhc@indiana.edu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6436099"/>
      </p:ext>
    </p:extLst>
  </p:cSld>
  <p:clrMapOvr>
    <a:masterClrMapping/>
  </p:clrMapOvr>
</p:sld>
</file>

<file path=ppt/theme/theme1.xml><?xml version="1.0" encoding="utf-8"?>
<a:theme xmlns:a="http://schemas.openxmlformats.org/drawingml/2006/main" name="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UBloomington-template" id="{442B89A5-E1D6-184F-A554-257ED0F3CDD0}" vid="{43628B47-16EA-9748-9FE9-509C8BE953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HHC Draft PPT</Template>
  <TotalTime>226</TotalTime>
  <Words>547</Words>
  <Application>Microsoft Office PowerPoint</Application>
  <PresentationFormat>On-screen Show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Main</vt:lpstr>
      <vt:lpstr>New Freshman Parent Talk</vt:lpstr>
      <vt:lpstr>Welcome to the Hutton Honors College (HHC)</vt:lpstr>
      <vt:lpstr>Overview</vt:lpstr>
      <vt:lpstr>Curriculum</vt:lpstr>
      <vt:lpstr>Advising</vt:lpstr>
      <vt:lpstr>Grants &amp; Awards</vt:lpstr>
      <vt:lpstr>Honors Residential Communities (HRCs)</vt:lpstr>
      <vt:lpstr>Extra-curricular Activities &amp; Events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Freshman Parent Talk</dc:title>
  <dc:creator>Levi Roth</dc:creator>
  <cp:lastModifiedBy>Phillips, Brigid Leigh</cp:lastModifiedBy>
  <cp:revision>11</cp:revision>
  <cp:lastPrinted>2014-06-24T16:10:50Z</cp:lastPrinted>
  <dcterms:created xsi:type="dcterms:W3CDTF">2020-04-28T17:08:42Z</dcterms:created>
  <dcterms:modified xsi:type="dcterms:W3CDTF">2023-06-06T18:50:31Z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