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notesMasterIdLst>
    <p:notesMasterId r:id="rId14"/>
  </p:notesMasterIdLst>
  <p:handoutMasterIdLst>
    <p:handoutMasterId r:id="rId15"/>
  </p:handoutMasterIdLst>
  <p:sldIdLst>
    <p:sldId id="314" r:id="rId5"/>
    <p:sldId id="317" r:id="rId6"/>
    <p:sldId id="323" r:id="rId7"/>
    <p:sldId id="324" r:id="rId8"/>
    <p:sldId id="325" r:id="rId9"/>
    <p:sldId id="326" r:id="rId10"/>
    <p:sldId id="327" r:id="rId11"/>
    <p:sldId id="328" r:id="rId12"/>
    <p:sldId id="329" r:id="rId1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85">
          <p15:clr>
            <a:srgbClr val="A4A3A4"/>
          </p15:clr>
        </p15:guide>
        <p15:guide id="2" pos="39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9696"/>
    <a:srgbClr val="9E9A95"/>
    <a:srgbClr val="382E25"/>
    <a:srgbClr val="C17945"/>
    <a:srgbClr val="31526A"/>
    <a:srgbClr val="690304"/>
    <a:srgbClr val="252626"/>
    <a:srgbClr val="A6A6A6"/>
    <a:srgbClr val="C6BFBB"/>
    <a:srgbClr val="EDEB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74" autoAdjust="0"/>
  </p:normalViewPr>
  <p:slideViewPr>
    <p:cSldViewPr snapToGrid="0" snapToObjects="1">
      <p:cViewPr varScale="1">
        <p:scale>
          <a:sx n="96" d="100"/>
          <a:sy n="96" d="100"/>
        </p:scale>
        <p:origin x="306" y="72"/>
      </p:cViewPr>
      <p:guideLst>
        <p:guide orient="horz" pos="3185"/>
        <p:guide pos="39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>
      <p:cViewPr varScale="1">
        <p:scale>
          <a:sx n="132" d="100"/>
          <a:sy n="132" d="100"/>
        </p:scale>
        <p:origin x="-5920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hillips, Brigid Leigh" userId="b940b927-dba0-4430-9778-c507de5bb88d" providerId="ADAL" clId="{1C66193C-46CA-4614-9CEB-C696A0E68F8B}"/>
    <pc:docChg chg="modSld">
      <pc:chgData name="Phillips, Brigid Leigh" userId="b940b927-dba0-4430-9778-c507de5bb88d" providerId="ADAL" clId="{1C66193C-46CA-4614-9CEB-C696A0E68F8B}" dt="2023-06-06T18:50:30.704" v="39" actId="20577"/>
      <pc:docMkLst>
        <pc:docMk/>
      </pc:docMkLst>
      <pc:sldChg chg="modSp mod">
        <pc:chgData name="Phillips, Brigid Leigh" userId="b940b927-dba0-4430-9778-c507de5bb88d" providerId="ADAL" clId="{1C66193C-46CA-4614-9CEB-C696A0E68F8B}" dt="2023-06-06T18:50:30.704" v="39" actId="20577"/>
        <pc:sldMkLst>
          <pc:docMk/>
          <pc:sldMk cId="1407416935" sldId="324"/>
        </pc:sldMkLst>
        <pc:spChg chg="mod">
          <ac:chgData name="Phillips, Brigid Leigh" userId="b940b927-dba0-4430-9778-c507de5bb88d" providerId="ADAL" clId="{1C66193C-46CA-4614-9CEB-C696A0E68F8B}" dt="2023-06-06T18:50:30.704" v="39" actId="20577"/>
          <ac:spMkLst>
            <pc:docMk/>
            <pc:sldMk cId="1407416935" sldId="324"/>
            <ac:spMk id="4" creationId="{666C6AEE-AF39-4316-9250-274CC57A0B85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7859BD-4604-2843-976C-9F2DEE3C79DB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B64456-6A4C-DF40-836A-7ED7CB722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7832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108F45-8DB7-E449-85E4-EC04F96DF3AA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06D261-4ACC-5E49-97C5-9D8FD2D9A3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345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"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 userDrawn="1"/>
        </p:nvGrpSpPr>
        <p:grpSpPr>
          <a:xfrm>
            <a:off x="633304" y="-648376"/>
            <a:ext cx="733465" cy="2367520"/>
            <a:chOff x="685136" y="-246616"/>
            <a:chExt cx="733465" cy="2367520"/>
          </a:xfrm>
        </p:grpSpPr>
        <p:sp>
          <p:nvSpPr>
            <p:cNvPr id="6" name="Rectangle 5"/>
            <p:cNvSpPr/>
            <p:nvPr userDrawn="1"/>
          </p:nvSpPr>
          <p:spPr>
            <a:xfrm>
              <a:off x="685136" y="-246616"/>
              <a:ext cx="733465" cy="2367520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Picture 7" descr="tab-rgb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7308" y="1380149"/>
              <a:ext cx="489120" cy="620806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 userDrawn="1">
            <p:ph type="title" hasCustomPrompt="1"/>
          </p:nvPr>
        </p:nvSpPr>
        <p:spPr>
          <a:xfrm>
            <a:off x="502903" y="2766523"/>
            <a:ext cx="7734221" cy="1114494"/>
          </a:xfrm>
        </p:spPr>
        <p:txBody>
          <a:bodyPr anchor="ctr">
            <a:normAutofit/>
          </a:bodyPr>
          <a:lstStyle>
            <a:lvl1pPr>
              <a:lnSpc>
                <a:spcPct val="90000"/>
              </a:lnSpc>
              <a:defRPr sz="4000" b="1" i="0" spc="0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Unnecessarily extra long title of presentation</a:t>
            </a:r>
          </a:p>
        </p:txBody>
      </p:sp>
      <p:sp>
        <p:nvSpPr>
          <p:cNvPr id="11" name="Text Placeholder 19"/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530694" y="4709821"/>
            <a:ext cx="7734222" cy="277654"/>
          </a:xfrm>
        </p:spPr>
        <p:txBody>
          <a:bodyPr anchor="ctr">
            <a:noAutofit/>
          </a:bodyPr>
          <a:lstStyle>
            <a:lvl1pPr marL="0" indent="0">
              <a:buNone/>
              <a:defRPr sz="1100" b="1" spc="80" baseline="0">
                <a:solidFill>
                  <a:srgbClr val="A6A6A6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INDIANA UNIVERSITY BLOOMINGTON</a:t>
            </a:r>
          </a:p>
        </p:txBody>
      </p:sp>
      <p:sp>
        <p:nvSpPr>
          <p:cNvPr id="9" name="Text Placeholder 19"/>
          <p:cNvSpPr>
            <a:spLocks noGrp="1"/>
          </p:cNvSpPr>
          <p:nvPr>
            <p:ph type="body" sz="quarter" idx="11" hasCustomPrompt="1"/>
          </p:nvPr>
        </p:nvSpPr>
        <p:spPr>
          <a:xfrm>
            <a:off x="530694" y="2443859"/>
            <a:ext cx="7734222" cy="252412"/>
          </a:xfrm>
        </p:spPr>
        <p:txBody>
          <a:bodyPr anchor="ctr">
            <a:noAutofit/>
          </a:bodyPr>
          <a:lstStyle>
            <a:lvl1pPr marL="0" indent="0">
              <a:buNone/>
              <a:defRPr sz="1800" b="0" spc="0" baseline="0">
                <a:solidFill>
                  <a:srgbClr val="A6A6A6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SUBHEAD OR NAME OF SCHOOL, DEPARTMENT, OR UNIT</a:t>
            </a:r>
          </a:p>
        </p:txBody>
      </p:sp>
    </p:spTree>
    <p:extLst>
      <p:ext uri="{BB962C8B-B14F-4D97-AF65-F5344CB8AC3E}">
        <p14:creationId xmlns:p14="http://schemas.microsoft.com/office/powerpoint/2010/main" val="1256653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rgbClr val="660B1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1378689" y="239050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1378689" y="239050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1378689" y="239050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4" name="Title 13"/>
          <p:cNvSpPr>
            <a:spLocks noGrp="1"/>
          </p:cNvSpPr>
          <p:nvPr>
            <p:ph type="title" hasCustomPrompt="1"/>
          </p:nvPr>
        </p:nvSpPr>
        <p:spPr>
          <a:xfrm>
            <a:off x="506694" y="2274522"/>
            <a:ext cx="6802482" cy="656910"/>
          </a:xfrm>
        </p:spPr>
        <p:txBody>
          <a:bodyPr anchor="ctr">
            <a:noAutofit/>
          </a:bodyPr>
          <a:lstStyle>
            <a:lvl1pPr>
              <a:defRPr sz="4000" b="1" i="0" spc="0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Section Heading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0" hasCustomPrompt="1"/>
          </p:nvPr>
        </p:nvSpPr>
        <p:spPr>
          <a:xfrm>
            <a:off x="526131" y="2031339"/>
            <a:ext cx="3700462" cy="252412"/>
          </a:xfrm>
        </p:spPr>
        <p:txBody>
          <a:bodyPr anchor="ctr">
            <a:noAutofit/>
          </a:bodyPr>
          <a:lstStyle>
            <a:lvl1pPr marL="0" indent="0">
              <a:buNone/>
              <a:defRPr sz="1400" b="1" i="0" spc="50" baseline="0">
                <a:solidFill>
                  <a:srgbClr val="A6A6A6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SECTION NUMBER OR SUBTITLE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-14942" y="2032000"/>
            <a:ext cx="148614" cy="836706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854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only: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29827" y="759070"/>
            <a:ext cx="8004391" cy="699065"/>
          </a:xfrm>
        </p:spPr>
        <p:txBody>
          <a:bodyPr>
            <a:normAutofit/>
          </a:bodyPr>
          <a:lstStyle>
            <a:lvl1pPr>
              <a:defRPr sz="3000" b="1" i="0" cap="none" spc="0">
                <a:solidFill>
                  <a:srgbClr val="40404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0" y="957832"/>
            <a:ext cx="82664" cy="387197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 Placeholder 19"/>
          <p:cNvSpPr>
            <a:spLocks noGrp="1"/>
          </p:cNvSpPr>
          <p:nvPr>
            <p:ph type="body" sz="quarter" idx="10" hasCustomPrompt="1"/>
          </p:nvPr>
        </p:nvSpPr>
        <p:spPr>
          <a:xfrm>
            <a:off x="4833956" y="284947"/>
            <a:ext cx="3700462" cy="252412"/>
          </a:xfrm>
        </p:spPr>
        <p:txBody>
          <a:bodyPr>
            <a:noAutofit/>
          </a:bodyPr>
          <a:lstStyle>
            <a:lvl1pPr marL="0" indent="0" algn="r">
              <a:buNone/>
              <a:defRPr sz="1100" b="0" i="0" spc="0" baseline="0">
                <a:solidFill>
                  <a:srgbClr val="A6A6A6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SECTION TITLE OR SUBTITLE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3556000" y="354105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" hasCustomPrompt="1"/>
          </p:nvPr>
        </p:nvSpPr>
        <p:spPr>
          <a:xfrm>
            <a:off x="518824" y="1629404"/>
            <a:ext cx="8015594" cy="28106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tx1">
                  <a:lumMod val="50000"/>
                  <a:lumOff val="50000"/>
                </a:schemeClr>
              </a:buClr>
              <a:buSzPct val="100000"/>
              <a:buFont typeface="+mj-lt"/>
              <a:buAutoNum type="arabicPeriod"/>
              <a:tabLst/>
              <a:defRPr sz="1800">
                <a:solidFill>
                  <a:srgbClr val="404041"/>
                </a:solidFill>
                <a:latin typeface="Arial"/>
                <a:cs typeface="Arial"/>
              </a:defRPr>
            </a:lvl1pPr>
            <a:lvl2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2pPr>
            <a:lvl3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3pPr>
            <a:lvl4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4pPr>
            <a:lvl5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subtitle style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-30788" y="4661517"/>
            <a:ext cx="9228667" cy="528963"/>
            <a:chOff x="-30788" y="4661517"/>
            <a:chExt cx="9228667" cy="528963"/>
          </a:xfrm>
        </p:grpSpPr>
        <p:sp>
          <p:nvSpPr>
            <p:cNvPr id="14" name="Rectangle 13"/>
            <p:cNvSpPr/>
            <p:nvPr userDrawn="1"/>
          </p:nvSpPr>
          <p:spPr>
            <a:xfrm>
              <a:off x="-30788" y="4734807"/>
              <a:ext cx="9228667" cy="455673"/>
            </a:xfrm>
            <a:prstGeom prst="rect">
              <a:avLst/>
            </a:prstGeom>
            <a:solidFill>
              <a:srgbClr val="69030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635303" y="4661517"/>
              <a:ext cx="387197" cy="528963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6" name="Picture 15" descr="tab-rgb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9798" y="4726863"/>
              <a:ext cx="258207" cy="327725"/>
            </a:xfrm>
            <a:prstGeom prst="rect">
              <a:avLst/>
            </a:prstGeom>
          </p:spPr>
        </p:pic>
        <p:sp>
          <p:nvSpPr>
            <p:cNvPr id="21" name="TextBox 20"/>
            <p:cNvSpPr txBox="1"/>
            <p:nvPr userDrawn="1"/>
          </p:nvSpPr>
          <p:spPr>
            <a:xfrm>
              <a:off x="1030972" y="4823737"/>
              <a:ext cx="3613600" cy="2308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sz="900" dirty="0">
                  <a:solidFill>
                    <a:srgbClr val="FFFFFF"/>
                  </a:solidFill>
                </a:rPr>
                <a:t>INDIANA UNIVERSITY BLOOMINGTON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82060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photo: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525303" y="464386"/>
            <a:ext cx="4560579" cy="7793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3000" b="1" i="0" spc="0">
                <a:solidFill>
                  <a:srgbClr val="40404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525303" y="1629405"/>
            <a:ext cx="4560579" cy="27923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>
              <a:lnSpc>
                <a:spcPct val="100000"/>
              </a:lnSpc>
              <a:buFont typeface="Arial"/>
              <a:buChar char="•"/>
              <a:defRPr sz="1800">
                <a:solidFill>
                  <a:srgbClr val="404041"/>
                </a:solidFill>
                <a:latin typeface="Arial"/>
                <a:cs typeface="Arial"/>
              </a:defRPr>
            </a:lvl1pPr>
            <a:lvl2pPr marL="742950" indent="-285750">
              <a:lnSpc>
                <a:spcPct val="100000"/>
              </a:lnSpc>
              <a:buFont typeface="Arial"/>
              <a:buChar char="•"/>
              <a:defRPr sz="1800">
                <a:solidFill>
                  <a:srgbClr val="404041"/>
                </a:solidFill>
                <a:latin typeface="Arial"/>
                <a:cs typeface="Arial"/>
              </a:defRPr>
            </a:lvl2pPr>
            <a:lvl3pPr marL="1143000" indent="-228600">
              <a:lnSpc>
                <a:spcPct val="100000"/>
              </a:lnSpc>
              <a:buFont typeface="Arial"/>
              <a:buChar char="•"/>
              <a:defRPr sz="1800">
                <a:solidFill>
                  <a:srgbClr val="404041"/>
                </a:solidFill>
                <a:latin typeface="Arial"/>
                <a:cs typeface="Arial"/>
              </a:defRPr>
            </a:lvl3pPr>
            <a:lvl4pPr marL="1600200" indent="-228600">
              <a:lnSpc>
                <a:spcPct val="100000"/>
              </a:lnSpc>
              <a:buFont typeface="Arial"/>
              <a:buChar char="•"/>
              <a:defRPr sz="1800">
                <a:solidFill>
                  <a:srgbClr val="404041"/>
                </a:solidFill>
                <a:latin typeface="Arial"/>
                <a:cs typeface="Arial"/>
              </a:defRPr>
            </a:lvl4pPr>
            <a:lvl5pPr marL="2057400" indent="-228600">
              <a:lnSpc>
                <a:spcPct val="100000"/>
              </a:lnSpc>
              <a:buFont typeface="Arial"/>
              <a:buChar char="•"/>
              <a:defRPr sz="1800">
                <a:solidFill>
                  <a:srgbClr val="40404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5573058" y="0"/>
            <a:ext cx="3570941" cy="514350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7" name="Rectangle 16"/>
          <p:cNvSpPr/>
          <p:nvPr userDrawn="1"/>
        </p:nvSpPr>
        <p:spPr>
          <a:xfrm>
            <a:off x="0" y="486799"/>
            <a:ext cx="82664" cy="387197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635303" y="4661517"/>
            <a:ext cx="387197" cy="528963"/>
            <a:chOff x="635303" y="4661517"/>
            <a:chExt cx="387197" cy="528963"/>
          </a:xfrm>
        </p:grpSpPr>
        <p:sp>
          <p:nvSpPr>
            <p:cNvPr id="11" name="Rectangle 10"/>
            <p:cNvSpPr/>
            <p:nvPr userDrawn="1"/>
          </p:nvSpPr>
          <p:spPr>
            <a:xfrm>
              <a:off x="635303" y="4661517"/>
              <a:ext cx="387197" cy="528963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2" name="Picture 11" descr="tab-rgb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9798" y="4726863"/>
              <a:ext cx="258207" cy="3277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only: black"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23348" y="759070"/>
            <a:ext cx="8004409" cy="699065"/>
          </a:xfrm>
        </p:spPr>
        <p:txBody>
          <a:bodyPr>
            <a:normAutofit/>
          </a:bodyPr>
          <a:lstStyle>
            <a:lvl1pPr>
              <a:defRPr sz="3000" b="1" i="0" cap="none" spc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3348" y="1630404"/>
            <a:ext cx="8011069" cy="2818769"/>
          </a:xfrm>
        </p:spPr>
        <p:txBody>
          <a:bodyPr>
            <a:normAutofit/>
          </a:bodyPr>
          <a:lstStyle>
            <a:lvl1pPr marL="342900" indent="-342900" algn="l">
              <a:lnSpc>
                <a:spcPct val="100000"/>
              </a:lnSpc>
              <a:buFont typeface="+mj-lt"/>
              <a:buAutoNum type="arabicPeriod"/>
              <a:defRPr sz="1800" spc="0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3" name="Text Placeholder 19"/>
          <p:cNvSpPr>
            <a:spLocks noGrp="1"/>
          </p:cNvSpPr>
          <p:nvPr>
            <p:ph type="body" sz="quarter" idx="10" hasCustomPrompt="1"/>
          </p:nvPr>
        </p:nvSpPr>
        <p:spPr>
          <a:xfrm>
            <a:off x="4833956" y="284947"/>
            <a:ext cx="3700462" cy="252412"/>
          </a:xfrm>
        </p:spPr>
        <p:txBody>
          <a:bodyPr>
            <a:noAutofit/>
          </a:bodyPr>
          <a:lstStyle>
            <a:lvl1pPr marL="0" indent="0" algn="r">
              <a:buNone/>
              <a:defRPr sz="1100" b="0" i="0" spc="0" baseline="0">
                <a:solidFill>
                  <a:srgbClr val="A6A6A6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SECTION TITLE OR SUBTITLE</a:t>
            </a:r>
          </a:p>
        </p:txBody>
      </p:sp>
      <p:sp>
        <p:nvSpPr>
          <p:cNvPr id="23" name="Rectangle 22"/>
          <p:cNvSpPr/>
          <p:nvPr userDrawn="1"/>
        </p:nvSpPr>
        <p:spPr>
          <a:xfrm>
            <a:off x="0" y="957832"/>
            <a:ext cx="82664" cy="387197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-30788" y="4661517"/>
            <a:ext cx="9228667" cy="528963"/>
            <a:chOff x="-30788" y="4661517"/>
            <a:chExt cx="9228667" cy="528963"/>
          </a:xfrm>
        </p:grpSpPr>
        <p:sp>
          <p:nvSpPr>
            <p:cNvPr id="12" name="Rectangle 11"/>
            <p:cNvSpPr/>
            <p:nvPr userDrawn="1"/>
          </p:nvSpPr>
          <p:spPr>
            <a:xfrm>
              <a:off x="-30788" y="4734807"/>
              <a:ext cx="9228667" cy="455673"/>
            </a:xfrm>
            <a:prstGeom prst="rect">
              <a:avLst/>
            </a:prstGeom>
            <a:solidFill>
              <a:srgbClr val="69030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635303" y="4661517"/>
              <a:ext cx="387197" cy="528963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5" name="Picture 14" descr="tab-rgb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9798" y="4726863"/>
              <a:ext cx="258207" cy="327725"/>
            </a:xfrm>
            <a:prstGeom prst="rect">
              <a:avLst/>
            </a:prstGeom>
          </p:spPr>
        </p:pic>
        <p:sp>
          <p:nvSpPr>
            <p:cNvPr id="16" name="TextBox 15"/>
            <p:cNvSpPr txBox="1"/>
            <p:nvPr userDrawn="1"/>
          </p:nvSpPr>
          <p:spPr>
            <a:xfrm>
              <a:off x="1030972" y="4823737"/>
              <a:ext cx="3613600" cy="2308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sz="900" dirty="0">
                  <a:solidFill>
                    <a:srgbClr val="FFFFFF"/>
                  </a:solidFill>
                </a:rPr>
                <a:t>INDIANA UNIVERSITY BLOOMINGTON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photo: black">
    <p:bg>
      <p:bgPr>
        <a:solidFill>
          <a:srgbClr val="25262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530124" y="464386"/>
            <a:ext cx="4560579" cy="7793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3000" b="1" i="0" spc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530124" y="1629404"/>
            <a:ext cx="4560579" cy="28014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>
              <a:lnSpc>
                <a:spcPct val="100000"/>
              </a:lnSpc>
              <a:buFont typeface="Arial"/>
              <a:buChar char="•"/>
              <a:defRPr sz="1800">
                <a:solidFill>
                  <a:schemeClr val="bg1"/>
                </a:solidFill>
                <a:latin typeface="Arial"/>
                <a:cs typeface="Arial"/>
              </a:defRPr>
            </a:lvl1pPr>
            <a:lvl2pPr marL="742950" indent="-285750">
              <a:lnSpc>
                <a:spcPct val="100000"/>
              </a:lnSpc>
              <a:buFont typeface="Arial"/>
              <a:buChar char="•"/>
              <a:defRPr sz="1800">
                <a:solidFill>
                  <a:schemeClr val="bg1"/>
                </a:solidFill>
                <a:latin typeface="Arial"/>
                <a:cs typeface="Arial"/>
              </a:defRPr>
            </a:lvl2pPr>
            <a:lvl3pPr marL="1143000" indent="-228600">
              <a:lnSpc>
                <a:spcPct val="100000"/>
              </a:lnSpc>
              <a:buFont typeface="Arial"/>
              <a:buChar char="•"/>
              <a:defRPr sz="1800">
                <a:solidFill>
                  <a:schemeClr val="bg1"/>
                </a:solidFill>
                <a:latin typeface="Arial"/>
                <a:cs typeface="Arial"/>
              </a:defRPr>
            </a:lvl3pPr>
            <a:lvl4pPr marL="1600200" indent="-228600">
              <a:lnSpc>
                <a:spcPct val="100000"/>
              </a:lnSpc>
              <a:buFont typeface="Arial"/>
              <a:buChar char="•"/>
              <a:defRPr sz="1800">
                <a:solidFill>
                  <a:schemeClr val="bg1"/>
                </a:solidFill>
                <a:latin typeface="Arial"/>
                <a:cs typeface="Arial"/>
              </a:defRPr>
            </a:lvl4pPr>
            <a:lvl5pPr marL="2057400" indent="-228600">
              <a:lnSpc>
                <a:spcPct val="100000"/>
              </a:lnSpc>
              <a:buFont typeface="Arial"/>
              <a:buChar char="•"/>
              <a:defRPr sz="1800">
                <a:solidFill>
                  <a:schemeClr val="bg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5564909" y="0"/>
            <a:ext cx="3570941" cy="51435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-15847" y="486799"/>
            <a:ext cx="82664" cy="387197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635303" y="4661517"/>
            <a:ext cx="387197" cy="528963"/>
            <a:chOff x="635303" y="4661517"/>
            <a:chExt cx="387197" cy="528963"/>
          </a:xfrm>
        </p:grpSpPr>
        <p:sp>
          <p:nvSpPr>
            <p:cNvPr id="12" name="Rectangle 11"/>
            <p:cNvSpPr/>
            <p:nvPr userDrawn="1"/>
          </p:nvSpPr>
          <p:spPr>
            <a:xfrm>
              <a:off x="635303" y="4661517"/>
              <a:ext cx="387197" cy="528963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" name="Picture 13" descr="tab-rgb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9798" y="4726863"/>
              <a:ext cx="258207" cy="3277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4336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with footer: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 userDrawn="1"/>
        </p:nvGrpSpPr>
        <p:grpSpPr>
          <a:xfrm>
            <a:off x="-30788" y="4661517"/>
            <a:ext cx="9228667" cy="528963"/>
            <a:chOff x="-30788" y="4661517"/>
            <a:chExt cx="9228667" cy="528963"/>
          </a:xfrm>
        </p:grpSpPr>
        <p:sp>
          <p:nvSpPr>
            <p:cNvPr id="9" name="Rectangle 8"/>
            <p:cNvSpPr/>
            <p:nvPr userDrawn="1"/>
          </p:nvSpPr>
          <p:spPr>
            <a:xfrm>
              <a:off x="-30788" y="4734807"/>
              <a:ext cx="9228667" cy="455673"/>
            </a:xfrm>
            <a:prstGeom prst="rect">
              <a:avLst/>
            </a:prstGeom>
            <a:solidFill>
              <a:srgbClr val="69030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635303" y="4661517"/>
              <a:ext cx="387197" cy="528963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1" name="Picture 10" descr="tab-rgb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9798" y="4726863"/>
              <a:ext cx="258207" cy="327725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 userDrawn="1"/>
          </p:nvSpPr>
          <p:spPr>
            <a:xfrm>
              <a:off x="1030972" y="4823737"/>
              <a:ext cx="3613600" cy="2308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sz="900" dirty="0">
                  <a:solidFill>
                    <a:srgbClr val="FFFFFF"/>
                  </a:solidFill>
                </a:rPr>
                <a:t>INDIANA UNIVERSITY BLOOMINGTON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15652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with footer: black">
    <p:bg>
      <p:bgPr>
        <a:solidFill>
          <a:srgbClr val="25262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 userDrawn="1"/>
        </p:nvGrpSpPr>
        <p:grpSpPr>
          <a:xfrm>
            <a:off x="-30788" y="4661517"/>
            <a:ext cx="9228667" cy="528963"/>
            <a:chOff x="-30788" y="4661517"/>
            <a:chExt cx="9228667" cy="528963"/>
          </a:xfrm>
        </p:grpSpPr>
        <p:sp>
          <p:nvSpPr>
            <p:cNvPr id="12" name="Rectangle 11"/>
            <p:cNvSpPr/>
            <p:nvPr userDrawn="1"/>
          </p:nvSpPr>
          <p:spPr>
            <a:xfrm>
              <a:off x="-30788" y="4734807"/>
              <a:ext cx="9228667" cy="455673"/>
            </a:xfrm>
            <a:prstGeom prst="rect">
              <a:avLst/>
            </a:prstGeom>
            <a:solidFill>
              <a:srgbClr val="69030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635303" y="4661517"/>
              <a:ext cx="387197" cy="528963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5" name="Picture 14" descr="tab-rgb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9798" y="4726863"/>
              <a:ext cx="258207" cy="327725"/>
            </a:xfrm>
            <a:prstGeom prst="rect">
              <a:avLst/>
            </a:prstGeom>
          </p:spPr>
        </p:pic>
        <p:sp>
          <p:nvSpPr>
            <p:cNvPr id="16" name="TextBox 15"/>
            <p:cNvSpPr txBox="1"/>
            <p:nvPr userDrawn="1"/>
          </p:nvSpPr>
          <p:spPr>
            <a:xfrm>
              <a:off x="1030972" y="4823737"/>
              <a:ext cx="3613600" cy="2308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sz="900" dirty="0">
                  <a:solidFill>
                    <a:srgbClr val="FFFFFF"/>
                  </a:solidFill>
                </a:rPr>
                <a:t>INDIANA UNIVERSITY BLOOMINGTON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27036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 with IUPUI lockup">
    <p:bg>
      <p:bgPr>
        <a:solidFill>
          <a:srgbClr val="69030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2"/>
          <p:cNvSpPr>
            <a:spLocks noGrp="1"/>
          </p:cNvSpPr>
          <p:nvPr userDrawn="1">
            <p:ph idx="1"/>
          </p:nvPr>
        </p:nvSpPr>
        <p:spPr>
          <a:xfrm>
            <a:off x="536602" y="680397"/>
            <a:ext cx="7859185" cy="27216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00000"/>
              </a:lnSpc>
              <a:buNone/>
              <a:defRPr sz="1800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  <a:latin typeface="Arial"/>
                <a:cs typeface="Arial"/>
              </a:defRPr>
            </a:lvl2pPr>
            <a:lvl3pPr marL="91440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  <a:latin typeface="Arial"/>
                <a:cs typeface="Arial"/>
              </a:defRPr>
            </a:lvl3pPr>
            <a:lvl4pPr marL="137160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  <a:latin typeface="Arial"/>
                <a:cs typeface="Arial"/>
              </a:defRPr>
            </a:lvl4pPr>
            <a:lvl5pPr>
              <a:lnSpc>
                <a:spcPct val="100000"/>
              </a:lnSpc>
              <a:defRPr sz="1600">
                <a:solidFill>
                  <a:schemeClr val="bg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-15847" y="680397"/>
            <a:ext cx="82664" cy="387197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 descr="IUB_ftp.H.201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0367" y="4326067"/>
            <a:ext cx="4418054" cy="463183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631042" y="4235585"/>
            <a:ext cx="536130" cy="922081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 descr="tab-rgb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345" y="4326066"/>
            <a:ext cx="357525" cy="453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661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61892" y="634604"/>
            <a:ext cx="6802482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1892" y="1589938"/>
            <a:ext cx="6802482" cy="32152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69" r:id="rId1"/>
    <p:sldLayoutId id="2147493467" r:id="rId2"/>
    <p:sldLayoutId id="2147493472" r:id="rId3"/>
    <p:sldLayoutId id="2147493457" r:id="rId4"/>
    <p:sldLayoutId id="2147493456" r:id="rId5"/>
    <p:sldLayoutId id="2147493474" r:id="rId6"/>
    <p:sldLayoutId id="2147493475" r:id="rId7"/>
    <p:sldLayoutId id="2147493476" r:id="rId8"/>
    <p:sldLayoutId id="2147493477" r:id="rId9"/>
  </p:sldLayoutIdLst>
  <p:txStyles>
    <p:titleStyle>
      <a:lvl1pPr algn="l" defTabSz="457200" rtl="0" eaLnBrk="1" latinLnBrk="0" hangingPunct="1">
        <a:spcBef>
          <a:spcPct val="0"/>
        </a:spcBef>
        <a:buNone/>
        <a:defRPr sz="3200" b="1" i="0" kern="100" spc="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lnSpc>
          <a:spcPct val="100000"/>
        </a:lnSpc>
        <a:spcBef>
          <a:spcPts val="0"/>
        </a:spcBef>
        <a:spcAft>
          <a:spcPts val="1800"/>
        </a:spcAft>
        <a:buClr>
          <a:schemeClr val="tx1">
            <a:lumMod val="50000"/>
            <a:lumOff val="50000"/>
          </a:schemeClr>
        </a:buClr>
        <a:buSzPct val="100000"/>
        <a:buFont typeface="Wingdings" charset="2"/>
        <a:buChar char="§"/>
        <a:defRPr sz="18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lnSpc>
          <a:spcPct val="100000"/>
        </a:lnSpc>
        <a:spcBef>
          <a:spcPts val="0"/>
        </a:spcBef>
        <a:spcAft>
          <a:spcPts val="1800"/>
        </a:spcAft>
        <a:buFont typeface="Arial"/>
        <a:buChar char="–"/>
        <a:defRPr sz="1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lnSpc>
          <a:spcPct val="100000"/>
        </a:lnSpc>
        <a:spcBef>
          <a:spcPts val="0"/>
        </a:spcBef>
        <a:spcAft>
          <a:spcPts val="1800"/>
        </a:spcAft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lnSpc>
          <a:spcPct val="100000"/>
        </a:lnSpc>
        <a:spcBef>
          <a:spcPts val="0"/>
        </a:spcBef>
        <a:spcAft>
          <a:spcPts val="1800"/>
        </a:spcAft>
        <a:buFont typeface="Arial"/>
        <a:buChar char="–"/>
        <a:defRPr sz="18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lnSpc>
          <a:spcPct val="100000"/>
        </a:lnSpc>
        <a:spcBef>
          <a:spcPts val="0"/>
        </a:spcBef>
        <a:spcAft>
          <a:spcPts val="1800"/>
        </a:spcAft>
        <a:buFont typeface="Arial"/>
        <a:buChar char="»"/>
        <a:defRPr sz="18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askhhc@indiana.edu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Freshman Parent Talk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INDIANA UNIVERSITY BLOOMINGTON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Hutton Honors College</a:t>
            </a:r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8FB08720-C41D-4842-B2C7-99E35AD304EF}"/>
              </a:ext>
            </a:extLst>
          </p:cNvPr>
          <p:cNvSpPr txBox="1">
            <a:spLocks/>
          </p:cNvSpPr>
          <p:nvPr/>
        </p:nvSpPr>
        <p:spPr>
          <a:xfrm>
            <a:off x="530694" y="3828859"/>
            <a:ext cx="7734222" cy="2524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tx1">
                  <a:lumMod val="50000"/>
                  <a:lumOff val="50000"/>
                </a:schemeClr>
              </a:buClr>
              <a:buSzPct val="100000"/>
              <a:buFont typeface="Wingdings" charset="2"/>
              <a:buNone/>
              <a:defRPr sz="1800" b="0" kern="1200" spc="0" baseline="0">
                <a:solidFill>
                  <a:srgbClr val="A6A6A6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Arial"/>
              <a:buChar char="–"/>
              <a:defRPr sz="1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Arial"/>
              <a:buChar char="•"/>
              <a:defRPr sz="1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Arial"/>
              <a:buChar char="–"/>
              <a:defRPr sz="1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Arial"/>
              <a:buChar char="»"/>
              <a:defRPr sz="1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By Assistant Dean Lynn Cochran</a:t>
            </a:r>
          </a:p>
        </p:txBody>
      </p:sp>
    </p:spTree>
    <p:extLst>
      <p:ext uri="{BB962C8B-B14F-4D97-AF65-F5344CB8AC3E}">
        <p14:creationId xmlns:p14="http://schemas.microsoft.com/office/powerpoint/2010/main" val="919017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Welcome to the Hutton Honors College (HHC)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dirty="0"/>
              <a:t>Our mission at the HHC is to provide intellectually broadening opportunities and to encourage students to internalize a view of Honors as more than a credential – to challenge themselves to find opportunities for leadership and service</a:t>
            </a:r>
          </a:p>
          <a:p>
            <a:pPr lvl="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012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The HHC is like a small liberal arts college situated at a Research 1 university. Our mission is to make the campus feel smaller—but provide important research opportunities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We take the top 15% of freshmen who apply to IU (typically 1,000 freshmen enter at one time)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The HHC is compatible with other degree programs (Kelley, SICE, etc.)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b="1" dirty="0"/>
              <a:t>3 ways to earn Honors – </a:t>
            </a:r>
            <a:r>
              <a:rPr lang="en-US" dirty="0"/>
              <a:t>Hutton Honors Notation, honors by GPA, honors in the department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Criteria to stay in the HHC – 3.4 and two honors courses by the end of the sixth semester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Students often earn more than one major </a:t>
            </a:r>
          </a:p>
        </p:txBody>
      </p:sp>
    </p:spTree>
    <p:extLst>
      <p:ext uri="{BB962C8B-B14F-4D97-AF65-F5344CB8AC3E}">
        <p14:creationId xmlns:p14="http://schemas.microsoft.com/office/powerpoint/2010/main" val="29193032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DC3888-F45D-47C4-A367-62D55953AE3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Curriculum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6C6AEE-AF39-4316-9250-274CC57A0B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b="1" dirty="0"/>
              <a:t>Several types of courses</a:t>
            </a:r>
            <a:r>
              <a:rPr lang="en-US" dirty="0"/>
              <a:t>—50-60 HON seminars (n=22) per year—great books oriented—great works of literature, philosophy, scientific reasoning from antiquity to the Enlightenment—interdisciplinary (Philosophy &amp; Law, 21</a:t>
            </a:r>
            <a:r>
              <a:rPr lang="en-US" baseline="30000" dirty="0"/>
              <a:t>st</a:t>
            </a:r>
            <a:r>
              <a:rPr lang="en-US" dirty="0"/>
              <a:t> Century </a:t>
            </a:r>
            <a:r>
              <a:rPr lang="en-US"/>
              <a:t>American Fiction, </a:t>
            </a:r>
            <a:r>
              <a:rPr lang="en-US" dirty="0"/>
              <a:t>Global Intelligence)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Close to </a:t>
            </a:r>
            <a:r>
              <a:rPr lang="en-US" b="1" dirty="0"/>
              <a:t>300 total courses</a:t>
            </a:r>
            <a:r>
              <a:rPr lang="en-US" dirty="0"/>
              <a:t> per year counting cross-listed courses 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Faculty love to teach honors courses, and students enjoy the small classes with peers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Classes often involve more reading and writing than a normal class</a:t>
            </a:r>
          </a:p>
        </p:txBody>
      </p:sp>
    </p:spTree>
    <p:extLst>
      <p:ext uri="{BB962C8B-B14F-4D97-AF65-F5344CB8AC3E}">
        <p14:creationId xmlns:p14="http://schemas.microsoft.com/office/powerpoint/2010/main" val="1407416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298A33-49F2-4DA5-9386-B8751E231F2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Advising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9C47C8-9F85-4C27-98F6-B08F9A3741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Each HHC student is assigned to an honors advisor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Students will also have advisors in their schools/majors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HHC advisor often needed when a student is changing or adding majors— HHC advisors are generalists, but have their own specialty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Can remind students of honors opportunities—grants, scholarships, internships, career counseling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May not have same advisor in fall as for Summer Registration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Can make changes after NSO without paying a fee</a:t>
            </a:r>
          </a:p>
        </p:txBody>
      </p:sp>
    </p:spTree>
    <p:extLst>
      <p:ext uri="{BB962C8B-B14F-4D97-AF65-F5344CB8AC3E}">
        <p14:creationId xmlns:p14="http://schemas.microsoft.com/office/powerpoint/2010/main" val="2444201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F7A60E-A52F-40C0-BD48-944115A743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Grants &amp; Awards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47292A-6460-4A24-85B9-396659B921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Many grants including for travel, thesis, internships, and creative activities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b="1" dirty="0"/>
              <a:t>Hutton International Experiences Program (HIEP)</a:t>
            </a:r>
            <a:r>
              <a:rPr lang="en-US" dirty="0"/>
              <a:t> — $9 million endowment—around 600 awarded per year, students go to more than 75 countries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b="1" dirty="0"/>
              <a:t>Many national scholarship awards offered </a:t>
            </a:r>
            <a:r>
              <a:rPr lang="en-US" dirty="0"/>
              <a:t>— including Fulbright, Goldwater, Marshall, Beinecke, Truman, Udall, Palmer-Brandon </a:t>
            </a:r>
          </a:p>
        </p:txBody>
      </p:sp>
    </p:spTree>
    <p:extLst>
      <p:ext uri="{BB962C8B-B14F-4D97-AF65-F5344CB8AC3E}">
        <p14:creationId xmlns:p14="http://schemas.microsoft.com/office/powerpoint/2010/main" val="2980319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EF35A-32A7-40DA-ACC8-198CBE2B183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Honors Residential Communities (HRCs)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FCEC68-D577-4A34-9AE9-9489F20275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HRC floors in three residence halls for freshmen this year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Faculty Fellows are attached to the floor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HRCs are a place where students can live with others who share their interests and time management skills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25-50 students per floor, diverse, high return rate </a:t>
            </a:r>
          </a:p>
        </p:txBody>
      </p:sp>
    </p:spTree>
    <p:extLst>
      <p:ext uri="{BB962C8B-B14F-4D97-AF65-F5344CB8AC3E}">
        <p14:creationId xmlns:p14="http://schemas.microsoft.com/office/powerpoint/2010/main" val="9157699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81E4B-601B-4E6D-A0B8-D6278F99FE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Extra-curricular Activities &amp; Events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418394-2BD3-47A6-BC52-8D978DA443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An opportunity to explore beyond comfort zone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Benefits of research facility–lots of distinguished visitors &amp; visiting faculty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Subsidized tickets for many events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10+ Honors Student Organizations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With opportunities for community service</a:t>
            </a:r>
          </a:p>
        </p:txBody>
      </p:sp>
    </p:spTree>
    <p:extLst>
      <p:ext uri="{BB962C8B-B14F-4D97-AF65-F5344CB8AC3E}">
        <p14:creationId xmlns:p14="http://schemas.microsoft.com/office/powerpoint/2010/main" val="40846582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82C4CE-2ED2-42F3-90E4-203179B041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01F3A7-EEA9-421B-91AD-B503CEE1FD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Make sure students don’t take on too much in their first year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If your student is shy, encourage involvement to make IU feel smaller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Relax—we are here to help make IU your student’s new home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Remind your student to contact us if they have a problem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Questions? – Email </a:t>
            </a:r>
            <a:r>
              <a:rPr lang="en-US" dirty="0">
                <a:hlinkClick r:id="rId2"/>
              </a:rPr>
              <a:t>askhhc@indiana.edu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66436099"/>
      </p:ext>
    </p:extLst>
  </p:cSld>
  <p:clrMapOvr>
    <a:masterClrMapping/>
  </p:clrMapOvr>
</p:sld>
</file>

<file path=ppt/theme/theme1.xml><?xml version="1.0" encoding="utf-8"?>
<a:theme xmlns:a="http://schemas.openxmlformats.org/drawingml/2006/main" name="Ma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UBloomington-template" id="{442B89A5-E1D6-184F-A554-257ED0F3CDD0}" vid="{43628B47-16EA-9748-9FE9-509C8BE9535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B6F2769-7194-4217-93D3-3AF3A4742282}">
  <ds:schemaRefs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dcmitype/"/>
    <ds:schemaRef ds:uri="http://purl.org/dc/terms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sharepoint/v3/field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HHC Draft PPT</Template>
  <TotalTime>226</TotalTime>
  <Words>547</Words>
  <Application>Microsoft Office PowerPoint</Application>
  <PresentationFormat>On-screen Show (16:9)</PresentationFormat>
  <Paragraphs>46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Main</vt:lpstr>
      <vt:lpstr>New Freshman Parent Talk</vt:lpstr>
      <vt:lpstr>Welcome to the Hutton Honors College (HHC)</vt:lpstr>
      <vt:lpstr>Overview</vt:lpstr>
      <vt:lpstr>Curriculum</vt:lpstr>
      <vt:lpstr>Advising</vt:lpstr>
      <vt:lpstr>Grants &amp; Awards</vt:lpstr>
      <vt:lpstr>Honors Residential Communities (HRCs)</vt:lpstr>
      <vt:lpstr>Extra-curricular Activities &amp; Events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Freshman Parent Talk</dc:title>
  <dc:creator>Levi Roth</dc:creator>
  <cp:lastModifiedBy>Phillips, Brigid Leigh</cp:lastModifiedBy>
  <cp:revision>11</cp:revision>
  <cp:lastPrinted>2014-06-24T16:10:50Z</cp:lastPrinted>
  <dcterms:created xsi:type="dcterms:W3CDTF">2020-04-28T17:08:42Z</dcterms:created>
  <dcterms:modified xsi:type="dcterms:W3CDTF">2023-06-06T18:50:31Z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